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4"/>
  </p:sldMasterIdLst>
  <p:sldIdLst>
    <p:sldId id="259" r:id="rId5"/>
    <p:sldId id="260" r:id="rId6"/>
  </p:sldIdLst>
  <p:sldSz cx="12192000" cy="6858000"/>
  <p:notesSz cx="6884988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B5DFB5-FE11-4918-B308-5D8CE8F18316}" v="7" dt="2026-07-21T12:59:46.0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8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M Curtis" userId="b578f233-c81c-4c63-bdd7-318f3c27a539" providerId="ADAL" clId="{5F1072E6-515E-4605-B448-94F9DDF4D182}"/>
    <pc:docChg chg="undo custSel delSld modSld">
      <pc:chgData name="Mrs M Curtis" userId="b578f233-c81c-4c63-bdd7-318f3c27a539" providerId="ADAL" clId="{5F1072E6-515E-4605-B448-94F9DDF4D182}" dt="2026-07-21T13:01:16.138" v="211" actId="207"/>
      <pc:docMkLst>
        <pc:docMk/>
      </pc:docMkLst>
      <pc:sldChg chg="modSp mod">
        <pc:chgData name="Mrs M Curtis" userId="b578f233-c81c-4c63-bdd7-318f3c27a539" providerId="ADAL" clId="{5F1072E6-515E-4605-B448-94F9DDF4D182}" dt="2026-07-21T13:01:16.138" v="211" actId="207"/>
        <pc:sldMkLst>
          <pc:docMk/>
          <pc:sldMk cId="1992321071" sldId="259"/>
        </pc:sldMkLst>
        <pc:graphicFrameChg chg="mod modGraphic">
          <ac:chgData name="Mrs M Curtis" userId="b578f233-c81c-4c63-bdd7-318f3c27a539" providerId="ADAL" clId="{5F1072E6-515E-4605-B448-94F9DDF4D182}" dt="2026-07-21T13:01:16.138" v="211" actId="207"/>
          <ac:graphicFrameMkLst>
            <pc:docMk/>
            <pc:sldMk cId="1992321071" sldId="259"/>
            <ac:graphicFrameMk id="9" creationId="{7679F21A-896E-C6E3-B112-38157940B045}"/>
          </ac:graphicFrameMkLst>
        </pc:graphicFrameChg>
      </pc:sldChg>
      <pc:sldChg chg="addSp delSp modSp mod">
        <pc:chgData name="Mrs M Curtis" userId="b578f233-c81c-4c63-bdd7-318f3c27a539" providerId="ADAL" clId="{5F1072E6-515E-4605-B448-94F9DDF4D182}" dt="2026-07-21T12:59:35.787" v="209" actId="207"/>
        <pc:sldMkLst>
          <pc:docMk/>
          <pc:sldMk cId="9379495" sldId="260"/>
        </pc:sldMkLst>
        <pc:spChg chg="del mod">
          <ac:chgData name="Mrs M Curtis" userId="b578f233-c81c-4c63-bdd7-318f3c27a539" providerId="ADAL" clId="{5F1072E6-515E-4605-B448-94F9DDF4D182}" dt="2026-07-21T12:56:42.739" v="155" actId="478"/>
          <ac:spMkLst>
            <pc:docMk/>
            <pc:sldMk cId="9379495" sldId="260"/>
            <ac:spMk id="2" creationId="{492ADBB0-D65B-CB15-5836-C7A62399DF04}"/>
          </ac:spMkLst>
        </pc:spChg>
        <pc:spChg chg="del mod">
          <ac:chgData name="Mrs M Curtis" userId="b578f233-c81c-4c63-bdd7-318f3c27a539" providerId="ADAL" clId="{5F1072E6-515E-4605-B448-94F9DDF4D182}" dt="2026-07-21T12:56:13.682" v="151" actId="478"/>
          <ac:spMkLst>
            <pc:docMk/>
            <pc:sldMk cId="9379495" sldId="260"/>
            <ac:spMk id="3" creationId="{8B01A120-FD72-C25C-42E5-923CD68A44C4}"/>
          </ac:spMkLst>
        </pc:spChg>
        <pc:spChg chg="mod">
          <ac:chgData name="Mrs M Curtis" userId="b578f233-c81c-4c63-bdd7-318f3c27a539" providerId="ADAL" clId="{5F1072E6-515E-4605-B448-94F9DDF4D182}" dt="2026-07-21T12:55:24.617" v="141" actId="21"/>
          <ac:spMkLst>
            <pc:docMk/>
            <pc:sldMk cId="9379495" sldId="260"/>
            <ac:spMk id="4" creationId="{FBF28C40-46D7-7C57-EBA6-F7F769B03BDF}"/>
          </ac:spMkLst>
        </pc:spChg>
        <pc:graphicFrameChg chg="add mod modGraphic">
          <ac:chgData name="Mrs M Curtis" userId="b578f233-c81c-4c63-bdd7-318f3c27a539" providerId="ADAL" clId="{5F1072E6-515E-4605-B448-94F9DDF4D182}" dt="2026-07-21T12:59:35.787" v="209" actId="207"/>
          <ac:graphicFrameMkLst>
            <pc:docMk/>
            <pc:sldMk cId="9379495" sldId="260"/>
            <ac:graphicFrameMk id="5" creationId="{20C6D12D-5A67-F7C1-0516-853C7266731F}"/>
          </ac:graphicFrameMkLst>
        </pc:graphicFrameChg>
      </pc:sldChg>
      <pc:sldChg chg="modSp del mod">
        <pc:chgData name="Mrs M Curtis" userId="b578f233-c81c-4c63-bdd7-318f3c27a539" providerId="ADAL" clId="{5F1072E6-515E-4605-B448-94F9DDF4D182}" dt="2026-07-21T12:59:39.472" v="210" actId="47"/>
        <pc:sldMkLst>
          <pc:docMk/>
          <pc:sldMk cId="2906161461" sldId="261"/>
        </pc:sldMkLst>
        <pc:spChg chg="mod">
          <ac:chgData name="Mrs M Curtis" userId="b578f233-c81c-4c63-bdd7-318f3c27a539" providerId="ADAL" clId="{5F1072E6-515E-4605-B448-94F9DDF4D182}" dt="2026-07-21T12:55:35.573" v="143" actId="21"/>
          <ac:spMkLst>
            <pc:docMk/>
            <pc:sldMk cId="2906161461" sldId="261"/>
            <ac:spMk id="5" creationId="{CC69D6E3-5F49-86FD-6325-A3FA45E71852}"/>
          </ac:spMkLst>
        </pc:spChg>
        <pc:spChg chg="mod">
          <ac:chgData name="Mrs M Curtis" userId="b578f233-c81c-4c63-bdd7-318f3c27a539" providerId="ADAL" clId="{5F1072E6-515E-4605-B448-94F9DDF4D182}" dt="2026-07-21T12:55:44.845" v="145" actId="21"/>
          <ac:spMkLst>
            <pc:docMk/>
            <pc:sldMk cId="2906161461" sldId="261"/>
            <ac:spMk id="6" creationId="{1CA9D8EF-ECDC-DBB0-E322-794AC7122CE4}"/>
          </ac:spMkLst>
        </pc:spChg>
        <pc:spChg chg="mod">
          <ac:chgData name="Mrs M Curtis" userId="b578f233-c81c-4c63-bdd7-318f3c27a539" providerId="ADAL" clId="{5F1072E6-515E-4605-B448-94F9DDF4D182}" dt="2026-07-21T12:55:53.310" v="147" actId="21"/>
          <ac:spMkLst>
            <pc:docMk/>
            <pc:sldMk cId="2906161461" sldId="261"/>
            <ac:spMk id="7" creationId="{882DACC6-911D-DB6A-09B2-2F71F30AC94C}"/>
          </ac:spMkLst>
        </pc:spChg>
        <pc:spChg chg="mod">
          <ac:chgData name="Mrs M Curtis" userId="b578f233-c81c-4c63-bdd7-318f3c27a539" providerId="ADAL" clId="{5F1072E6-515E-4605-B448-94F9DDF4D182}" dt="2026-07-21T12:56:02.635" v="149" actId="21"/>
          <ac:spMkLst>
            <pc:docMk/>
            <pc:sldMk cId="2906161461" sldId="261"/>
            <ac:spMk id="8" creationId="{A2221926-7D09-8790-D0D3-CD911AB470B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43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62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86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07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18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4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43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27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19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0E755-25FD-455B-A5F4-B0DE86D4B5E2}" type="datetime1">
              <a:rPr lang="en-US" smtClean="0"/>
              <a:pPr/>
              <a:t>7/21/2026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658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0E755-25FD-455B-A5F4-B0DE86D4B5E2}" type="datetime1">
              <a:rPr lang="en-US" smtClean="0"/>
              <a:pPr/>
              <a:t>7/21/2026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51306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0E755-25FD-455B-A5F4-B0DE86D4B5E2}" type="datetime1">
              <a:rPr lang="en-US" smtClean="0"/>
              <a:pPr/>
              <a:t>7/21/2026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579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0E755-25FD-455B-A5F4-B0DE86D4B5E2}" type="datetime1">
              <a:rPr lang="en-US" smtClean="0"/>
              <a:pPr/>
              <a:t>7/21/2026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50083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0E755-25FD-455B-A5F4-B0DE86D4B5E2}" type="datetime1">
              <a:rPr lang="en-US" smtClean="0"/>
              <a:pPr/>
              <a:t>7/21/2026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9894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24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0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0E755-25FD-455B-A5F4-B0DE86D4B5E2}" type="datetime1">
              <a:rPr lang="en-US" smtClean="0"/>
              <a:pPr/>
              <a:t>7/21/2026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42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0E755-25FD-455B-A5F4-B0DE86D4B5E2}" type="datetime1">
              <a:rPr lang="en-US" smtClean="0"/>
              <a:pPr/>
              <a:t>7/21/2026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226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80E23E5-AF6C-DF96-EB18-F63C3C84B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193" y="138251"/>
            <a:ext cx="8761413" cy="519572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omic Sans MS"/>
              </a:rPr>
              <a:t>Governance Structures 2026-27</a:t>
            </a: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A4E0C571-6A35-5953-7530-946954CBAD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490795"/>
              </p:ext>
            </p:extLst>
          </p:nvPr>
        </p:nvGraphicFramePr>
        <p:xfrm>
          <a:off x="275192" y="733507"/>
          <a:ext cx="11641615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106">
                  <a:extLst>
                    <a:ext uri="{9D8B030D-6E8A-4147-A177-3AD203B41FA5}">
                      <a16:colId xmlns:a16="http://schemas.microsoft.com/office/drawing/2014/main" val="3973919555"/>
                    </a:ext>
                  </a:extLst>
                </a:gridCol>
                <a:gridCol w="9337509">
                  <a:extLst>
                    <a:ext uri="{9D8B030D-6E8A-4147-A177-3AD203B41FA5}">
                      <a16:colId xmlns:a16="http://schemas.microsoft.com/office/drawing/2014/main" val="2163121791"/>
                    </a:ext>
                  </a:extLst>
                </a:gridCol>
              </a:tblGrid>
              <a:tr h="438014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FGB</a:t>
                      </a:r>
                    </a:p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Chair: </a:t>
                      </a:r>
                      <a:r>
                        <a:rPr lang="en-GB" sz="16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Mark Reynolds</a:t>
                      </a:r>
                      <a:endParaRPr lang="en-GB" sz="16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Vice: </a:t>
                      </a:r>
                      <a:r>
                        <a:rPr lang="en-GB" sz="16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Holly Cannell</a:t>
                      </a:r>
                      <a:endParaRPr lang="en-GB" sz="16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Core Strategic Functions:</a:t>
                      </a:r>
                    </a:p>
                    <a:p>
                      <a:pPr marL="342900" indent="-342900" rtl="0" fontAlgn="base">
                        <a:buFont typeface="+mj-lt"/>
                        <a:buAutoNum type="arabicPeriod"/>
                      </a:pPr>
                      <a:r>
                        <a:rPr lang="en-GB" sz="1600" b="0" i="0" kern="1200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Ensuring clarity of vision, ethos and strategic direction. </a:t>
                      </a:r>
                    </a:p>
                    <a:p>
                      <a:pPr marL="342900" indent="-342900" rtl="0" fontAlgn="base">
                        <a:buFont typeface="+mj-lt"/>
                        <a:buAutoNum type="arabicPeriod"/>
                      </a:pPr>
                      <a:r>
                        <a:rPr lang="en-GB" sz="1600" b="0" i="0" kern="1200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Holding the Head teacher to account for the educational performance of the school and its pupils, and the performance management of staff. </a:t>
                      </a:r>
                    </a:p>
                    <a:p>
                      <a:pPr marL="342900" indent="-342900" rtl="0" fontAlgn="base">
                        <a:buFont typeface="+mj-lt"/>
                        <a:buAutoNum type="arabicPeriod"/>
                      </a:pPr>
                      <a:r>
                        <a:rPr lang="en-GB" sz="1600" b="0" i="0" kern="1200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Overseeing the financial performance of the school and making sure its money is well spent. </a:t>
                      </a:r>
                    </a:p>
                  </a:txBody>
                  <a:tcPr>
                    <a:solidFill>
                      <a:srgbClr val="FF33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449668"/>
                  </a:ext>
                </a:extLst>
              </a:tr>
            </a:tbl>
          </a:graphicData>
        </a:graphic>
      </p:graphicFrame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7679F21A-896E-C6E3-B112-38157940B0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367054"/>
              </p:ext>
            </p:extLst>
          </p:nvPr>
        </p:nvGraphicFramePr>
        <p:xfrm>
          <a:off x="275192" y="2190881"/>
          <a:ext cx="11641614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3177">
                  <a:extLst>
                    <a:ext uri="{9D8B030D-6E8A-4147-A177-3AD203B41FA5}">
                      <a16:colId xmlns:a16="http://schemas.microsoft.com/office/drawing/2014/main" val="1809357741"/>
                    </a:ext>
                  </a:extLst>
                </a:gridCol>
                <a:gridCol w="3925019">
                  <a:extLst>
                    <a:ext uri="{9D8B030D-6E8A-4147-A177-3AD203B41FA5}">
                      <a16:colId xmlns:a16="http://schemas.microsoft.com/office/drawing/2014/main" val="43455075"/>
                    </a:ext>
                  </a:extLst>
                </a:gridCol>
                <a:gridCol w="4213418">
                  <a:extLst>
                    <a:ext uri="{9D8B030D-6E8A-4147-A177-3AD203B41FA5}">
                      <a16:colId xmlns:a16="http://schemas.microsoft.com/office/drawing/2014/main" val="11881459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Finances </a:t>
                      </a:r>
                      <a:r>
                        <a:rPr lang="en-GB" sz="1600" b="0">
                          <a:latin typeface="Comic Sans MS" panose="030F0702030302020204" pitchFamily="66" charset="0"/>
                        </a:rPr>
                        <a:t>and Staffing/</a:t>
                      </a:r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Pay Committee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Learning and Progress Committee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Pastoral and Well-being Committee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63387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Chair: Lynsey Mutton</a:t>
                      </a: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Vice:</a:t>
                      </a:r>
                      <a:r>
                        <a:rPr lang="en-GB" sz="16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Paul Garrel-Jones </a:t>
                      </a:r>
                      <a:endParaRPr lang="en-GB" sz="1600" b="1" i="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rtl="0" fontAlgn="base"/>
                      <a:endParaRPr lang="en-GB" sz="1600" b="0" i="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1600" b="0" i="0" u="sng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Additional Members: </a:t>
                      </a:r>
                    </a:p>
                    <a:p>
                      <a:pPr rtl="0" fontAlgn="base"/>
                      <a:r>
                        <a:rPr lang="en-GB" sz="16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Marie Curtis, Kirstie Jones, Mark Reynolds, </a:t>
                      </a: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Duncan Ritchie</a:t>
                      </a:r>
                      <a:endParaRPr lang="en-GB" sz="1600" b="0" i="0" u="none" strike="noStrike" kern="1200" noProof="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Chair: </a:t>
                      </a:r>
                      <a:r>
                        <a:rPr lang="en-GB" sz="16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Holly Cannell</a:t>
                      </a:r>
                      <a:endParaRPr lang="en-GB" sz="1600" b="1" i="0" u="none" strike="noStrike" kern="1200" noProof="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Vice:</a:t>
                      </a:r>
                      <a:r>
                        <a:rPr lang="en-GB" sz="16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Mark Reynolds, 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600" b="0" i="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sng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Additional Members: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Rose Bell, Marie Curtis, Paul Garrel-Jones, </a:t>
                      </a: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Lynsey Mutton</a:t>
                      </a:r>
                      <a:r>
                        <a:rPr lang="en-GB" sz="16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, Heather </a:t>
                      </a:r>
                      <a:r>
                        <a:rPr lang="en-GB" sz="1600" b="0" i="0" u="none" strike="noStrike" kern="1200" noProof="0" dirty="0" err="1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Spyrakis</a:t>
                      </a:r>
                      <a:endParaRPr lang="en-GB" sz="1600" b="0" i="0" u="none" strike="noStrike" kern="1200" noProof="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Chair: </a:t>
                      </a:r>
                      <a:r>
                        <a:rPr lang="en-GB" sz="16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Kirstie Jones</a:t>
                      </a:r>
                      <a:endParaRPr lang="en-GB" sz="1600" b="1" i="0" u="none" strike="noStrike" kern="1200" noProof="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Vice: </a:t>
                      </a:r>
                      <a:r>
                        <a:rPr lang="en-GB" sz="16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Rose Bell</a:t>
                      </a:r>
                      <a:endParaRPr lang="en-GB" sz="1600" b="1" i="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sng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Additional Members: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Holly Cannell,</a:t>
                      </a: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Marie Curtis, </a:t>
                      </a: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Duncan Ritchie</a:t>
                      </a:r>
                      <a:r>
                        <a:rPr lang="en-GB" sz="16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,  Heather </a:t>
                      </a:r>
                      <a:r>
                        <a:rPr lang="en-GB" sz="1600" b="0" i="0" u="none" strike="noStrike" kern="1200" noProof="0" dirty="0" err="1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Spyrakis</a:t>
                      </a:r>
                      <a:endParaRPr lang="en-GB" sz="1600" b="0" i="0" u="none" strike="noStrike" kern="1200" noProof="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u="none" strike="noStrike" kern="1200" noProof="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76419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Appraisal </a:t>
                      </a:r>
                    </a:p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Finances</a:t>
                      </a:r>
                    </a:p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Staffing – including MHWB</a:t>
                      </a:r>
                    </a:p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Pay</a:t>
                      </a:r>
                    </a:p>
                    <a:p>
                      <a:endParaRPr lang="en-GB" sz="16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Data</a:t>
                      </a:r>
                    </a:p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Curriculum</a:t>
                      </a:r>
                    </a:p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SEN, EAL, PP</a:t>
                      </a:r>
                    </a:p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Groups – Vulnerable groups</a:t>
                      </a:r>
                    </a:p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Attendance</a:t>
                      </a:r>
                    </a:p>
                    <a:p>
                      <a:endParaRPr lang="en-GB" sz="16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Behaviour</a:t>
                      </a:r>
                    </a:p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Safeguarding</a:t>
                      </a:r>
                    </a:p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Parents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Health and Safety</a:t>
                      </a:r>
                    </a:p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MHWB of children and staff</a:t>
                      </a:r>
                    </a:p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Attendance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53187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232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F28C40-46D7-7C57-EBA6-F7F769B03BDF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403578" y="1388191"/>
            <a:ext cx="5229471" cy="5323336"/>
          </a:xfrm>
        </p:spPr>
        <p:txBody>
          <a:bodyPr>
            <a:noAutofit/>
          </a:bodyPr>
          <a:lstStyle/>
          <a:p>
            <a:pPr algn="l" rtl="0" fontAlgn="base">
              <a:lnSpc>
                <a:spcPct val="110000"/>
              </a:lnSpc>
              <a:spcBef>
                <a:spcPts val="0"/>
              </a:spcBef>
            </a:pPr>
            <a:endParaRPr lang="en-GB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fontAlgn="base">
              <a:lnSpc>
                <a:spcPct val="110000"/>
              </a:lnSpc>
              <a:spcBef>
                <a:spcPts val="0"/>
              </a:spcBef>
            </a:pPr>
            <a:endParaRPr lang="en-GB" dirty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0C6D12D-5A67-F7C1-0516-853C726673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424257"/>
              </p:ext>
            </p:extLst>
          </p:nvPr>
        </p:nvGraphicFramePr>
        <p:xfrm>
          <a:off x="194574" y="146473"/>
          <a:ext cx="11727132" cy="667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4845">
                  <a:extLst>
                    <a:ext uri="{9D8B030D-6E8A-4147-A177-3AD203B41FA5}">
                      <a16:colId xmlns:a16="http://schemas.microsoft.com/office/drawing/2014/main" val="1587915968"/>
                    </a:ext>
                  </a:extLst>
                </a:gridCol>
                <a:gridCol w="3493698">
                  <a:extLst>
                    <a:ext uri="{9D8B030D-6E8A-4147-A177-3AD203B41FA5}">
                      <a16:colId xmlns:a16="http://schemas.microsoft.com/office/drawing/2014/main" val="4098164613"/>
                    </a:ext>
                  </a:extLst>
                </a:gridCol>
                <a:gridCol w="3588589">
                  <a:extLst>
                    <a:ext uri="{9D8B030D-6E8A-4147-A177-3AD203B41FA5}">
                      <a16:colId xmlns:a16="http://schemas.microsoft.com/office/drawing/2014/main" val="1752545877"/>
                    </a:ext>
                  </a:extLst>
                </a:gridCol>
              </a:tblGrid>
              <a:tr h="18813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Key Responsibilities</a:t>
                      </a:r>
                      <a:r>
                        <a:rPr lang="en-GB" b="0" i="0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Subjects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Data Monitoring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62332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base">
                        <a:lnSpc>
                          <a:spcPct val="220000"/>
                        </a:lnSpc>
                        <a:spcBef>
                          <a:spcPts val="0"/>
                        </a:spcBef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Appeals – </a:t>
                      </a:r>
                      <a:r>
                        <a:rPr lang="en-GB" sz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Lynsey Mutton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Holly Cannell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, P</a:t>
                      </a:r>
                      <a:r>
                        <a:rPr lang="en-GB" sz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aul Garrel-Jones </a:t>
                      </a:r>
                    </a:p>
                    <a:p>
                      <a:pPr fontAlgn="base">
                        <a:lnSpc>
                          <a:spcPct val="220000"/>
                        </a:lnSpc>
                        <a:spcBef>
                          <a:spcPts val="0"/>
                        </a:spcBef>
                      </a:pPr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Attendance – 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Duncan Ritchie </a:t>
                      </a:r>
                    </a:p>
                    <a:p>
                      <a:pPr fontAlgn="base">
                        <a:lnSpc>
                          <a:spcPct val="220000"/>
                        </a:lnSpc>
                        <a:spcBef>
                          <a:spcPts val="0"/>
                        </a:spcBef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Equity – 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Rose Bell</a:t>
                      </a:r>
                      <a:endParaRPr lang="en-GB" sz="140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220000"/>
                        </a:lnSpc>
                        <a:spcBef>
                          <a:spcPts val="0"/>
                        </a:spcBef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Governor Training – All at least 1x per year each </a:t>
                      </a:r>
                    </a:p>
                    <a:p>
                      <a:pPr fontAlgn="base">
                        <a:lnSpc>
                          <a:spcPct val="220000"/>
                        </a:lnSpc>
                        <a:spcBef>
                          <a:spcPts val="0"/>
                        </a:spcBef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HT Appraisal – 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Kirstie Jones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Mark Reynolds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Duncan Ritchie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+Maggie </a:t>
                      </a:r>
                    </a:p>
                    <a:p>
                      <a:pPr fontAlgn="base">
                        <a:lnSpc>
                          <a:spcPct val="220000"/>
                        </a:lnSpc>
                        <a:spcBef>
                          <a:spcPts val="0"/>
                        </a:spcBef>
                      </a:pPr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Health and Safety – 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Mark Reynolds</a:t>
                      </a:r>
                    </a:p>
                    <a:p>
                      <a:pPr fontAlgn="base">
                        <a:lnSpc>
                          <a:spcPct val="220000"/>
                        </a:lnSpc>
                        <a:spcBef>
                          <a:spcPts val="0"/>
                        </a:spcBef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MHWB and SAATIS- 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Kirstie Jones + Heather </a:t>
                      </a:r>
                      <a:r>
                        <a:rPr lang="en-GB" sz="1400" dirty="0" err="1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Spyrakis</a:t>
                      </a:r>
                      <a:endParaRPr lang="en-GB" sz="140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220000"/>
                        </a:lnSpc>
                        <a:spcBef>
                          <a:spcPts val="0"/>
                        </a:spcBef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PLAC/SGO - 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Lynsey Mutton</a:t>
                      </a:r>
                      <a:endParaRPr lang="en-GB" sz="140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220000"/>
                        </a:lnSpc>
                        <a:spcBef>
                          <a:spcPts val="0"/>
                        </a:spcBef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Pupil Premium - 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Paul Garrel-Jones </a:t>
                      </a:r>
                      <a:endParaRPr lang="en-GB" sz="140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220000"/>
                        </a:lnSpc>
                        <a:spcBef>
                          <a:spcPts val="0"/>
                        </a:spcBef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Safeguarding - 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Mark Reynolds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 </a:t>
                      </a:r>
                    </a:p>
                    <a:p>
                      <a:pPr fontAlgn="base">
                        <a:lnSpc>
                          <a:spcPct val="220000"/>
                        </a:lnSpc>
                        <a:spcBef>
                          <a:spcPts val="0"/>
                        </a:spcBef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SEN - 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Holly Cannell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spcBef>
                          <a:spcPts val="0"/>
                        </a:spcBef>
                      </a:pPr>
                      <a:r>
                        <a:rPr lang="en-GB" sz="18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Maths</a:t>
                      </a: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 – 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Lynsey Mutton </a:t>
                      </a: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+ 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Holly Cannell</a:t>
                      </a:r>
                    </a:p>
                    <a:p>
                      <a:pPr fontAlgn="base">
                        <a:spcBef>
                          <a:spcPts val="0"/>
                        </a:spcBef>
                      </a:pPr>
                      <a:endParaRPr lang="en-GB" sz="1800" b="0" i="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spcBef>
                          <a:spcPts val="0"/>
                        </a:spcBef>
                      </a:pPr>
                      <a:r>
                        <a:rPr lang="en-GB" sz="18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English</a:t>
                      </a: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– 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Paul Garrel-Jones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+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 Kirstie Jones</a:t>
                      </a:r>
                    </a:p>
                    <a:p>
                      <a:pPr fontAlgn="base">
                        <a:spcBef>
                          <a:spcPts val="0"/>
                        </a:spcBef>
                      </a:pPr>
                      <a:endParaRPr lang="en-GB" sz="1800" b="0" i="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spcBef>
                          <a:spcPts val="0"/>
                        </a:spcBef>
                      </a:pPr>
                      <a:r>
                        <a:rPr lang="en-GB" sz="18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Creative subjects </a:t>
                      </a: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(Art, French, Music, PE) 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Holly Cannell + Heather </a:t>
                      </a:r>
                      <a:r>
                        <a:rPr lang="en-GB" sz="1800" dirty="0" err="1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Spyrakis</a:t>
                      </a:r>
                      <a:endParaRPr lang="en-GB" sz="18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spcBef>
                          <a:spcPts val="0"/>
                        </a:spcBef>
                      </a:pPr>
                      <a:endParaRPr lang="en-GB" sz="18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spcBef>
                          <a:spcPts val="0"/>
                        </a:spcBef>
                      </a:pPr>
                      <a:r>
                        <a:rPr lang="en-GB" sz="18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Humanities</a:t>
                      </a: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 (Geog, RE , PSHE, History) </a:t>
                      </a:r>
                      <a:endParaRPr lang="en-GB" sz="180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spcBef>
                          <a:spcPts val="0"/>
                        </a:spcBef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Mark Reynolds</a:t>
                      </a: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 +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Rose Bell</a:t>
                      </a:r>
                    </a:p>
                    <a:p>
                      <a:pPr fontAlgn="base">
                        <a:spcBef>
                          <a:spcPts val="0"/>
                        </a:spcBef>
                      </a:pPr>
                      <a:endParaRPr lang="en-GB" sz="1800" b="0" i="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spcBef>
                          <a:spcPts val="0"/>
                        </a:spcBef>
                      </a:pPr>
                      <a:r>
                        <a:rPr lang="en-GB" sz="18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Technology</a:t>
                      </a: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 (Computing, Science, DT) </a:t>
                      </a:r>
                    </a:p>
                    <a:p>
                      <a:pPr fontAlgn="base">
                        <a:spcBef>
                          <a:spcPts val="0"/>
                        </a:spcBef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Kirstie Jones</a:t>
                      </a: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  + 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Duncan Ritchie </a:t>
                      </a:r>
                      <a:endParaRPr lang="en-GB" sz="1800" b="0" i="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r>
                        <a:rPr lang="es-ES" sz="18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EYFS</a:t>
                      </a:r>
                      <a:r>
                        <a:rPr lang="es-ES" sz="18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 (N1, N2 and YRx2) </a:t>
                      </a:r>
                    </a:p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Kirstie Jones</a:t>
                      </a:r>
                      <a:r>
                        <a:rPr lang="es-ES" sz="18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 +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 Heather </a:t>
                      </a:r>
                      <a:r>
                        <a:rPr lang="en-GB" sz="1800" dirty="0" err="1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Spyrakis</a:t>
                      </a:r>
                      <a:endParaRPr lang="en-GB" sz="18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endParaRPr lang="es-ES" sz="180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r>
                        <a:rPr lang="es-ES" sz="18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Y1</a:t>
                      </a:r>
                      <a:r>
                        <a:rPr lang="en-GB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Duncan Ritchie</a:t>
                      </a:r>
                      <a:endParaRPr lang="es-ES" sz="1800" b="1" i="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endParaRPr lang="es-ES" sz="1800" b="1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r>
                        <a:rPr lang="es-ES" sz="18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Y2 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Rose Bell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endParaRPr lang="es-ES" sz="1800" b="0" i="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r>
                        <a:rPr lang="es-ES" sz="18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Y3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 Lynsey Mutton</a:t>
                      </a:r>
                    </a:p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endParaRPr lang="es-ES" sz="1800" b="0" i="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r>
                        <a:rPr lang="es-ES" sz="18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Y4 </a:t>
                      </a:r>
                      <a:r>
                        <a:rPr lang="en-GB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Holly Cannell</a:t>
                      </a:r>
                      <a:endParaRPr lang="es-ES" sz="180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endParaRPr lang="es-ES" sz="1800" b="0" i="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r>
                        <a:rPr lang="es-ES" sz="18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Y5 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Mark Reynolds</a:t>
                      </a:r>
                      <a:r>
                        <a:rPr lang="es-ES" sz="18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 </a:t>
                      </a:r>
                      <a:endParaRPr lang="en-GB" sz="18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endParaRPr lang="en-GB" sz="18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fontAlgn="base">
                        <a:lnSpc>
                          <a:spcPct val="120000"/>
                        </a:lnSpc>
                        <a:spcBef>
                          <a:spcPts val="0"/>
                        </a:spcBef>
                      </a:pPr>
                      <a:r>
                        <a:rPr lang="es-ES" sz="18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Y6 </a:t>
                      </a:r>
                      <a:r>
                        <a:rPr lang="en-GB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</a:rPr>
                        <a:t>Paul Garrel-Jones </a:t>
                      </a:r>
                      <a:endParaRPr lang="es-ES" sz="180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4627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7949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5E0375BC1DC845810FE2B56D12A6F3" ma:contentTypeVersion="17" ma:contentTypeDescription="Create a new document." ma:contentTypeScope="" ma:versionID="1fa4e53e931da0a77b8e0740fb07b6e2">
  <xsd:schema xmlns:xsd="http://www.w3.org/2001/XMLSchema" xmlns:xs="http://www.w3.org/2001/XMLSchema" xmlns:p="http://schemas.microsoft.com/office/2006/metadata/properties" xmlns:ns1="http://schemas.microsoft.com/sharepoint/v3" xmlns:ns3="776b2a9f-654e-4513-8dbf-ed8cafaa11c3" xmlns:ns4="2026bc47-7d20-4612-ae87-23c5548d541a" targetNamespace="http://schemas.microsoft.com/office/2006/metadata/properties" ma:root="true" ma:fieldsID="6c1809296e9397caa16e22a6fe0d50a3" ns1:_="" ns3:_="" ns4:_="">
    <xsd:import namespace="http://schemas.microsoft.com/sharepoint/v3"/>
    <xsd:import namespace="776b2a9f-654e-4513-8dbf-ed8cafaa11c3"/>
    <xsd:import namespace="2026bc47-7d20-4612-ae87-23c5548d541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MediaServiceAutoTags" minOccurs="0"/>
                <xsd:element ref="ns3:_activity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ServiceSystemTags" minOccurs="0"/>
                <xsd:element ref="ns3:MediaServiceOCR" minOccurs="0"/>
                <xsd:element ref="ns3:MediaServiceSearchPropertie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6b2a9f-654e-4513-8dbf-ed8cafaa11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26bc47-7d20-4612-ae87-23c5548d541a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76b2a9f-654e-4513-8dbf-ed8cafaa11c3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C847970F-9FCB-4CAF-8F78-A91239C8B4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76b2a9f-654e-4513-8dbf-ed8cafaa11c3"/>
    <ds:schemaRef ds:uri="2026bc47-7d20-4612-ae87-23c5548d54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E01ADDD-1A1A-4484-9CFB-D030E8F4F56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EE14D52-0628-4477-91B9-4657711B54D9}">
  <ds:schemaRefs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purl.org/dc/terms/"/>
    <ds:schemaRef ds:uri="http://www.w3.org/XML/1998/namespace"/>
    <ds:schemaRef ds:uri="2026bc47-7d20-4612-ae87-23c5548d541a"/>
    <ds:schemaRef ds:uri="http://schemas.microsoft.com/sharepoint/v3"/>
    <ds:schemaRef ds:uri="http://schemas.microsoft.com/office/infopath/2007/PartnerControls"/>
    <ds:schemaRef ds:uri="776b2a9f-654e-4513-8dbf-ed8cafaa11c3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688</TotalTime>
  <Words>350</Words>
  <Application>Microsoft Office PowerPoint</Application>
  <PresentationFormat>Widescreen</PresentationFormat>
  <Paragraphs>80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Comic Sans MS</vt:lpstr>
      <vt:lpstr>Trebuchet MS</vt:lpstr>
      <vt:lpstr>Wingdings 3</vt:lpstr>
      <vt:lpstr>Facet</vt:lpstr>
      <vt:lpstr>Governance Structures 2026-27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Governance Structures 2021-22</dc:title>
  <dc:creator>Mrs Curtis</dc:creator>
  <cp:lastModifiedBy>Mrs M Curtis</cp:lastModifiedBy>
  <cp:revision>65</cp:revision>
  <cp:lastPrinted>2026-07-21T12:59:46Z</cp:lastPrinted>
  <dcterms:created xsi:type="dcterms:W3CDTF">2021-12-10T12:51:03Z</dcterms:created>
  <dcterms:modified xsi:type="dcterms:W3CDTF">2026-07-21T13:01:27Z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74062000</vt:r8>
  </property>
  <property fmtid="{D5CDD505-2E9C-101B-9397-08002B2CF9AE}" pid="3" name="HiddenCategoryTags">
    <vt:lpwstr/>
  </property>
  <property fmtid="{D5CDD505-2E9C-101B-9397-08002B2CF9AE}" pid="4" name="InternalTags">
    <vt:lpwstr/>
  </property>
  <property fmtid="{D5CDD505-2E9C-101B-9397-08002B2CF9AE}" pid="5" name="CampaignTags">
    <vt:lpwstr/>
  </property>
  <property fmtid="{D5CDD505-2E9C-101B-9397-08002B2CF9AE}" pid="6" name="Applications">
    <vt:lpwstr/>
  </property>
  <property fmtid="{D5CDD505-2E9C-101B-9397-08002B2CF9AE}" pid="7" name="ScenarioTags">
    <vt:lpwstr/>
  </property>
  <property fmtid="{D5CDD505-2E9C-101B-9397-08002B2CF9AE}" pid="8" name="ContentTypeId">
    <vt:lpwstr>0x0101000D5E0375BC1DC845810FE2B56D12A6F3</vt:lpwstr>
  </property>
  <property fmtid="{D5CDD505-2E9C-101B-9397-08002B2CF9AE}" pid="9" name="FeatureTags">
    <vt:lpwstr/>
  </property>
  <property fmtid="{D5CDD505-2E9C-101B-9397-08002B2CF9AE}" pid="10" name="LocalizationTags">
    <vt:lpwstr/>
  </property>
  <property fmtid="{D5CDD505-2E9C-101B-9397-08002B2CF9AE}" pid="11" name="CategoryTags">
    <vt:lpwstr/>
  </property>
  <property fmtid="{D5CDD505-2E9C-101B-9397-08002B2CF9AE}" pid="12" name="MediaServiceImageTags">
    <vt:lpwstr/>
  </property>
</Properties>
</file>