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11"/>
  </p:notesMasterIdLst>
  <p:handoutMasterIdLst>
    <p:handoutMasterId r:id="rId12"/>
  </p:handoutMasterIdLst>
  <p:sldIdLst>
    <p:sldId id="335" r:id="rId5"/>
    <p:sldId id="324" r:id="rId6"/>
    <p:sldId id="325" r:id="rId7"/>
    <p:sldId id="326" r:id="rId8"/>
    <p:sldId id="327" r:id="rId9"/>
    <p:sldId id="329" r:id="rId10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7AFA"/>
    <a:srgbClr val="5799D5"/>
    <a:srgbClr val="66CCFF"/>
    <a:srgbClr val="99FF66"/>
    <a:srgbClr val="00CC00"/>
    <a:srgbClr val="AF2AF7"/>
    <a:srgbClr val="B833FF"/>
    <a:srgbClr val="9933FF"/>
    <a:srgbClr val="AAF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Light Style 3 –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530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E Postel" userId="cf6200ff-d133-4804-b93d-c0e769957e95" providerId="ADAL" clId="{30E49785-3860-484B-B06D-A190DDC46389}"/>
    <pc:docChg chg="modSld">
      <pc:chgData name="Miss E Postel" userId="cf6200ff-d133-4804-b93d-c0e769957e95" providerId="ADAL" clId="{30E49785-3860-484B-B06D-A190DDC46389}" dt="2026-06-02T16:03:58.343" v="10" actId="1076"/>
      <pc:docMkLst>
        <pc:docMk/>
      </pc:docMkLst>
      <pc:sldChg chg="modSp mod">
        <pc:chgData name="Miss E Postel" userId="cf6200ff-d133-4804-b93d-c0e769957e95" providerId="ADAL" clId="{30E49785-3860-484B-B06D-A190DDC46389}" dt="2026-06-02T16:03:58.343" v="10" actId="1076"/>
        <pc:sldMkLst>
          <pc:docMk/>
          <pc:sldMk cId="2966483004" sldId="325"/>
        </pc:sldMkLst>
        <pc:spChg chg="mod">
          <ac:chgData name="Miss E Postel" userId="cf6200ff-d133-4804-b93d-c0e769957e95" providerId="ADAL" clId="{30E49785-3860-484B-B06D-A190DDC46389}" dt="2026-06-02T16:03:58.343" v="10" actId="1076"/>
          <ac:spMkLst>
            <pc:docMk/>
            <pc:sldMk cId="2966483004" sldId="325"/>
            <ac:spMk id="22" creationId="{E1A1C923-DE05-4C7B-83F9-1E9B6C0BE3C2}"/>
          </ac:spMkLst>
        </pc:spChg>
      </pc:sldChg>
      <pc:sldChg chg="modSp mod">
        <pc:chgData name="Miss E Postel" userId="cf6200ff-d133-4804-b93d-c0e769957e95" providerId="ADAL" clId="{30E49785-3860-484B-B06D-A190DDC46389}" dt="2026-06-02T16:00:42.153" v="9" actId="20577"/>
        <pc:sldMkLst>
          <pc:docMk/>
          <pc:sldMk cId="2283063413" sldId="327"/>
        </pc:sldMkLst>
        <pc:spChg chg="mod">
          <ac:chgData name="Miss E Postel" userId="cf6200ff-d133-4804-b93d-c0e769957e95" providerId="ADAL" clId="{30E49785-3860-484B-B06D-A190DDC46389}" dt="2026-06-02T16:00:36.745" v="7" actId="20577"/>
          <ac:spMkLst>
            <pc:docMk/>
            <pc:sldMk cId="2283063413" sldId="327"/>
            <ac:spMk id="12" creationId="{00000000-0000-0000-0000-000000000000}"/>
          </ac:spMkLst>
        </pc:spChg>
        <pc:spChg chg="mod">
          <ac:chgData name="Miss E Postel" userId="cf6200ff-d133-4804-b93d-c0e769957e95" providerId="ADAL" clId="{30E49785-3860-484B-B06D-A190DDC46389}" dt="2026-06-02T16:00:42.153" v="9" actId="20577"/>
          <ac:spMkLst>
            <pc:docMk/>
            <pc:sldMk cId="2283063413" sldId="327"/>
            <ac:spMk id="3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077" cy="538472"/>
          </a:xfrm>
          <a:prstGeom prst="rect">
            <a:avLst/>
          </a:prstGeom>
        </p:spPr>
        <p:txBody>
          <a:bodyPr vert="horz" lIns="90233" tIns="45116" rIns="90233" bIns="451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7256" y="0"/>
            <a:ext cx="2919076" cy="538472"/>
          </a:xfrm>
          <a:prstGeom prst="rect">
            <a:avLst/>
          </a:prstGeom>
        </p:spPr>
        <p:txBody>
          <a:bodyPr vert="horz" lIns="90233" tIns="45116" rIns="90233" bIns="45116" rtlCol="0"/>
          <a:lstStyle>
            <a:lvl1pPr algn="r">
              <a:defRPr sz="1200"/>
            </a:lvl1pPr>
          </a:lstStyle>
          <a:p>
            <a:fld id="{9F4DF6DC-74D8-410C-AA7E-7EE46D853B0F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236087"/>
            <a:ext cx="2919077" cy="538472"/>
          </a:xfrm>
          <a:prstGeom prst="rect">
            <a:avLst/>
          </a:prstGeom>
        </p:spPr>
        <p:txBody>
          <a:bodyPr vert="horz" lIns="90233" tIns="45116" rIns="90233" bIns="451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7256" y="10236087"/>
            <a:ext cx="2919076" cy="538472"/>
          </a:xfrm>
          <a:prstGeom prst="rect">
            <a:avLst/>
          </a:prstGeom>
        </p:spPr>
        <p:txBody>
          <a:bodyPr vert="horz" lIns="90233" tIns="45116" rIns="90233" bIns="45116" rtlCol="0" anchor="b"/>
          <a:lstStyle>
            <a:lvl1pPr algn="r">
              <a:defRPr sz="1200"/>
            </a:lvl1pPr>
          </a:lstStyle>
          <a:p>
            <a:fld id="{F4121F20-6C85-4537-84B2-71A132490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8831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0483" cy="5394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825" y="0"/>
            <a:ext cx="2920483" cy="5394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1C2DDC-9C3D-4596-BFA9-18AACCE8F367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42950" y="1347788"/>
            <a:ext cx="5253038" cy="3636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474" y="5185636"/>
            <a:ext cx="5390934" cy="424294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236845"/>
            <a:ext cx="2920483" cy="5394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825" y="10236845"/>
            <a:ext cx="2920483" cy="53941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97A78B-B848-49AD-8547-A5A671740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67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70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76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906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8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20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13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73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86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428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15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817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712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jpeg"/><Relationship Id="rId10" Type="http://schemas.openxmlformats.org/officeDocument/2006/relationships/image" Target="../media/image11.sv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0.svg"/><Relationship Id="rId3" Type="http://schemas.openxmlformats.org/officeDocument/2006/relationships/image" Target="../media/image4.jpeg"/><Relationship Id="rId7" Type="http://schemas.openxmlformats.org/officeDocument/2006/relationships/image" Target="../media/image11.svg"/><Relationship Id="rId12" Type="http://schemas.openxmlformats.org/officeDocument/2006/relationships/image" Target="../media/image19.sv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18.svg"/><Relationship Id="rId5" Type="http://schemas.openxmlformats.org/officeDocument/2006/relationships/image" Target="../media/image14.jpeg"/><Relationship Id="rId10" Type="http://schemas.openxmlformats.org/officeDocument/2006/relationships/image" Target="../media/image17.svg"/><Relationship Id="rId4" Type="http://schemas.openxmlformats.org/officeDocument/2006/relationships/image" Target="../media/image8.pn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4.jpeg"/><Relationship Id="rId7" Type="http://schemas.openxmlformats.org/officeDocument/2006/relationships/image" Target="../media/image24.svg"/><Relationship Id="rId12" Type="http://schemas.openxmlformats.org/officeDocument/2006/relationships/image" Target="../media/image29.sv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png"/><Relationship Id="rId9" Type="http://schemas.openxmlformats.org/officeDocument/2006/relationships/image" Target="../media/image2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4.jpeg"/><Relationship Id="rId7" Type="http://schemas.openxmlformats.org/officeDocument/2006/relationships/image" Target="../media/image32.sv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ve Industries Where the French Language Will Get You Far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3" y="413905"/>
            <a:ext cx="9301452" cy="620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72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oyalty Free French Language Clip Art, Vector Image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89" t="27850" r="2810" b="27163"/>
          <a:stretch/>
        </p:blipFill>
        <p:spPr bwMode="auto">
          <a:xfrm>
            <a:off x="3221590" y="137919"/>
            <a:ext cx="3328982" cy="8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103063" y="4606890"/>
            <a:ext cx="3026022" cy="1937963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b"/>
          <a:lstStyle/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Spring 1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A table! - Food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name different food items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start using some adjectives to describe.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tell I am hungry in French.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773169" y="2203491"/>
            <a:ext cx="3041204" cy="1984388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Summer 1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La </a:t>
            </a:r>
            <a:r>
              <a:rPr lang="en-GB" sz="1000" b="1" u="sng" dirty="0" err="1">
                <a:solidFill>
                  <a:schemeClr val="tx1"/>
                </a:solidFill>
                <a:latin typeface="Comic Sans MS"/>
                <a:cs typeface="Calibri"/>
              </a:rPr>
              <a:t>famille</a:t>
            </a:r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 - Family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name family members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ask someone about their family.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tell if I have brothers and sisters in French.</a:t>
            </a: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2376" y="2218490"/>
            <a:ext cx="2989256" cy="1961275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b"/>
          <a:lstStyle/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Autumn 2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La date - Dates and numbers to 50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I can tell the date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I can tell when my birthday is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I know the numbers up to 50 in French.</a:t>
            </a:r>
          </a:p>
          <a:p>
            <a:endParaRPr lang="en-GB" sz="1000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endParaRPr lang="en-US" sz="1000" dirty="0"/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21530" y="71039"/>
            <a:ext cx="2995763" cy="1961275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Autumn 1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Bonjour - French greetings and numbers to 20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know the different French greetings (day and night).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ask how people are and tell how I am.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introduce myself and tell my age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know French numbers up to 20.</a:t>
            </a:r>
          </a:p>
          <a:p>
            <a:endParaRPr lang="en-GB" sz="1000" dirty="0">
              <a:solidFill>
                <a:schemeClr val="tx1"/>
              </a:solidFill>
              <a:latin typeface="Comic Sans MS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797716" y="26716"/>
            <a:ext cx="3017736" cy="1850177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40" tIns="45720" rIns="91440" bIns="45720" rtlCol="0" anchor="b"/>
          <a:lstStyle/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Spring 2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Les couleurs - Colours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name colours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know how to say I like and I don’t like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ask someone what their favourite colour is and tell which one is mine.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</a:endParaRPr>
          </a:p>
        </p:txBody>
      </p:sp>
      <p:sp>
        <p:nvSpPr>
          <p:cNvPr id="22" name="Rounded Rectangle 42">
            <a:extLst>
              <a:ext uri="{FF2B5EF4-FFF2-40B4-BE49-F238E27FC236}">
                <a16:creationId xmlns:a16="http://schemas.microsoft.com/office/drawing/2014/main" id="{E1A1C923-DE05-4C7B-83F9-1E9B6C0BE3C2}"/>
              </a:ext>
            </a:extLst>
          </p:cNvPr>
          <p:cNvSpPr/>
          <p:nvPr/>
        </p:nvSpPr>
        <p:spPr>
          <a:xfrm>
            <a:off x="6809361" y="4558441"/>
            <a:ext cx="3018538" cy="1897305"/>
          </a:xfrm>
          <a:prstGeom prst="round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000" b="1" dirty="0">
              <a:cs typeface="Calibri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Summer 2</a:t>
            </a:r>
            <a:endParaRPr lang="en-GB" sz="1000" b="1" u="sng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1000" dirty="0">
                <a:ea typeface="+mn-lt"/>
                <a:cs typeface="+mn-lt"/>
              </a:rPr>
              <a:t> </a:t>
            </a:r>
            <a:r>
              <a:rPr lang="en-GB" sz="1000" b="1" u="sng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Dans ma classe – Classroom instructions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I know the main classroom instructions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I can recognise the instruction given by my teacher in French.</a:t>
            </a:r>
          </a:p>
          <a:p>
            <a:endParaRPr lang="en-GB" sz="1000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b="1" dirty="0">
              <a:solidFill>
                <a:srgbClr val="FFFFFF"/>
              </a:solidFill>
              <a:latin typeface="Calibri"/>
              <a:cs typeface="Calibri"/>
            </a:endParaRPr>
          </a:p>
        </p:txBody>
      </p:sp>
      <p:pic>
        <p:nvPicPr>
          <p:cNvPr id="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BAE0027-EF95-47BD-B4F7-03DF1ED79B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9" y="1696711"/>
            <a:ext cx="1620984" cy="11208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D1C2BE-F49B-401E-AD31-8A0D697D9415}"/>
              </a:ext>
            </a:extLst>
          </p:cNvPr>
          <p:cNvSpPr txBox="1"/>
          <p:nvPr/>
        </p:nvSpPr>
        <p:spPr>
          <a:xfrm rot="-780000">
            <a:off x="3720362" y="1820456"/>
            <a:ext cx="922146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Intonate in the right place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D727E-683B-40D0-B06A-16C48FE9AB5D}"/>
              </a:ext>
            </a:extLst>
          </p:cNvPr>
          <p:cNvSpPr txBox="1"/>
          <p:nvPr/>
        </p:nvSpPr>
        <p:spPr>
          <a:xfrm rot="-840000">
            <a:off x="5368223" y="172743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latin typeface="Comic Sans MS" panose="030F0702030302020204" pitchFamily="66" charset="0"/>
              </a:rPr>
              <a:t>Translate French to English </a:t>
            </a:r>
          </a:p>
        </p:txBody>
      </p:sp>
      <p:pic>
        <p:nvPicPr>
          <p:cNvPr id="4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5207FECE-830A-48C0-8A89-E151414C60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08869" y="2803765"/>
            <a:ext cx="1477212" cy="1120825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E1B21DF-4538-4C0F-93CC-9D87808E3163}"/>
              </a:ext>
            </a:extLst>
          </p:cNvPr>
          <p:cNvSpPr txBox="1"/>
          <p:nvPr/>
        </p:nvSpPr>
        <p:spPr>
          <a:xfrm rot="-840000">
            <a:off x="3757958" y="292075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Translate English to French </a:t>
            </a:r>
            <a:endParaRPr lang="en-GB" sz="1000">
              <a:latin typeface="Comic Sans MS" panose="030F0702030302020204" pitchFamily="66" charset="0"/>
            </a:endParaRPr>
          </a:p>
        </p:txBody>
      </p:sp>
      <p:pic>
        <p:nvPicPr>
          <p:cNvPr id="4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D85BAF27-089E-4832-B31B-8BB329111D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4820" y="3767047"/>
            <a:ext cx="1477212" cy="1120825"/>
          </a:xfrm>
          <a:prstGeom prst="rect">
            <a:avLst/>
          </a:prstGeom>
        </p:spPr>
      </p:pic>
      <p:pic>
        <p:nvPicPr>
          <p:cNvPr id="51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44029A6-769A-4D72-8ECA-3D5DC66D29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19" y="2674369"/>
            <a:ext cx="1477212" cy="1120825"/>
          </a:xfrm>
          <a:prstGeom prst="rect">
            <a:avLst/>
          </a:prstGeom>
        </p:spPr>
      </p:pic>
      <p:pic>
        <p:nvPicPr>
          <p:cNvPr id="53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A0A056F-868A-4206-BC1E-FF7352C20E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3709539"/>
            <a:ext cx="1549098" cy="1163957"/>
          </a:xfrm>
          <a:prstGeom prst="rect">
            <a:avLst/>
          </a:prstGeom>
        </p:spPr>
      </p:pic>
      <p:pic>
        <p:nvPicPr>
          <p:cNvPr id="5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EBB35FC-2FE4-40F0-9EA7-03067D42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09222" y="4819837"/>
            <a:ext cx="1477212" cy="1120825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ED1A8A6D-493B-44BA-9DF1-8B7BA0700B8F}"/>
              </a:ext>
            </a:extLst>
          </p:cNvPr>
          <p:cNvSpPr txBox="1"/>
          <p:nvPr/>
        </p:nvSpPr>
        <p:spPr>
          <a:xfrm rot="-840000">
            <a:off x="3772336" y="4996156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Pronounce it </a:t>
            </a:r>
            <a:endParaRPr lang="en-US" sz="1000"/>
          </a:p>
        </p:txBody>
      </p:sp>
      <p:pic>
        <p:nvPicPr>
          <p:cNvPr id="57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A77FDE45-CEC5-4A86-A80E-A12FC780C6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4687199"/>
            <a:ext cx="1549098" cy="120708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56B48C1-B454-49E4-9FC1-3DC75BE96DCE}"/>
              </a:ext>
            </a:extLst>
          </p:cNvPr>
          <p:cNvSpPr txBox="1"/>
          <p:nvPr/>
        </p:nvSpPr>
        <p:spPr>
          <a:xfrm rot="-840000">
            <a:off x="5538331" y="3899116"/>
            <a:ext cx="533959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Say it</a:t>
            </a:r>
            <a:endParaRPr lang="en-US" sz="1000"/>
          </a:p>
        </p:txBody>
      </p:sp>
      <p:pic>
        <p:nvPicPr>
          <p:cNvPr id="4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86D63F6-34AE-4FAB-9AF8-232B6B9B5A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20" y="1596068"/>
            <a:ext cx="1477212" cy="1120825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D8FD65A-A648-41E4-8666-F5CCB638B38A}"/>
              </a:ext>
            </a:extLst>
          </p:cNvPr>
          <p:cNvSpPr txBox="1"/>
          <p:nvPr/>
        </p:nvSpPr>
        <p:spPr>
          <a:xfrm rot="-840000">
            <a:off x="5560231" y="288622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Share it </a:t>
            </a:r>
            <a:endParaRPr lang="en-US" sz="10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FECD10-10DD-449C-872F-0D3F309BD03D}"/>
              </a:ext>
            </a:extLst>
          </p:cNvPr>
          <p:cNvSpPr txBox="1"/>
          <p:nvPr/>
        </p:nvSpPr>
        <p:spPr>
          <a:xfrm rot="-840000">
            <a:off x="3671694" y="3941553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Masculine, feminine and neuter</a:t>
            </a:r>
            <a:endParaRPr lang="en-GB" sz="1000">
              <a:latin typeface="Comic Sans MS" panose="030F0702030302020204" pitchFamily="66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CC5818-A8A0-4852-837F-D1DF3BD4D515}"/>
              </a:ext>
            </a:extLst>
          </p:cNvPr>
          <p:cNvSpPr txBox="1"/>
          <p:nvPr/>
        </p:nvSpPr>
        <p:spPr>
          <a:xfrm rot="-840000">
            <a:off x="5409445" y="1722121"/>
            <a:ext cx="922147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Translate </a:t>
            </a:r>
            <a:br>
              <a:rPr lang="en-GB" sz="1000" dirty="0">
                <a:latin typeface="Comic Sans MS"/>
              </a:rPr>
            </a:br>
            <a:r>
              <a:rPr lang="en-GB" sz="1000" dirty="0">
                <a:latin typeface="Comic Sans MS"/>
              </a:rPr>
              <a:t>French to English</a:t>
            </a:r>
            <a:endParaRPr lang="en-GB" sz="1000" dirty="0">
              <a:latin typeface="Comic Sans MS"/>
              <a:ea typeface="+mn-lt"/>
              <a:cs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62525" y="952079"/>
            <a:ext cx="824298" cy="642553"/>
          </a:xfrm>
          <a:prstGeom prst="rect">
            <a:avLst/>
          </a:prstGeom>
          <a:solidFill>
            <a:srgbClr val="92D050"/>
          </a:solidFill>
          <a:ln w="5715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3499211612">
                  <a:custGeom>
                    <a:avLst/>
                    <a:gdLst>
                      <a:gd name="connsiteX0" fmla="*/ 0 w 824298"/>
                      <a:gd name="connsiteY0" fmla="*/ 0 h 642553"/>
                      <a:gd name="connsiteX1" fmla="*/ 824298 w 824298"/>
                      <a:gd name="connsiteY1" fmla="*/ 0 h 642553"/>
                      <a:gd name="connsiteX2" fmla="*/ 824298 w 824298"/>
                      <a:gd name="connsiteY2" fmla="*/ 642553 h 642553"/>
                      <a:gd name="connsiteX3" fmla="*/ 0 w 824298"/>
                      <a:gd name="connsiteY3" fmla="*/ 642553 h 642553"/>
                      <a:gd name="connsiteX4" fmla="*/ 0 w 824298"/>
                      <a:gd name="connsiteY4" fmla="*/ 0 h 6425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824298" h="642553" fill="none" extrusionOk="0">
                        <a:moveTo>
                          <a:pt x="0" y="0"/>
                        </a:moveTo>
                        <a:cubicBezTo>
                          <a:pt x="279848" y="72757"/>
                          <a:pt x="504680" y="-50504"/>
                          <a:pt x="824298" y="0"/>
                        </a:cubicBezTo>
                        <a:cubicBezTo>
                          <a:pt x="873387" y="305254"/>
                          <a:pt x="866153" y="326294"/>
                          <a:pt x="824298" y="642553"/>
                        </a:cubicBezTo>
                        <a:cubicBezTo>
                          <a:pt x="572593" y="573185"/>
                          <a:pt x="94297" y="602031"/>
                          <a:pt x="0" y="642553"/>
                        </a:cubicBezTo>
                        <a:cubicBezTo>
                          <a:pt x="16480" y="570812"/>
                          <a:pt x="44195" y="317190"/>
                          <a:pt x="0" y="0"/>
                        </a:cubicBezTo>
                        <a:close/>
                      </a:path>
                      <a:path w="824298" h="642553" stroke="0" extrusionOk="0">
                        <a:moveTo>
                          <a:pt x="0" y="0"/>
                        </a:moveTo>
                        <a:cubicBezTo>
                          <a:pt x="345979" y="31899"/>
                          <a:pt x="724928" y="-29551"/>
                          <a:pt x="824298" y="0"/>
                        </a:cubicBezTo>
                        <a:cubicBezTo>
                          <a:pt x="769691" y="161284"/>
                          <a:pt x="811919" y="451690"/>
                          <a:pt x="824298" y="642553"/>
                        </a:cubicBezTo>
                        <a:cubicBezTo>
                          <a:pt x="538818" y="625286"/>
                          <a:pt x="112171" y="690904"/>
                          <a:pt x="0" y="642553"/>
                        </a:cubicBezTo>
                        <a:cubicBezTo>
                          <a:pt x="-25190" y="336933"/>
                          <a:pt x="-17420" y="1513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>
                    <a:lumMod val="50000"/>
                  </a:schemeClr>
                </a:solidFill>
                <a:latin typeface="Comic Sans MS"/>
              </a:rPr>
              <a:t>Y3</a:t>
            </a:r>
            <a:endParaRPr lang="en-GB" sz="3200" dirty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733DBA0-19E1-48FA-AE12-634AAD6E57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3" y="5823010"/>
            <a:ext cx="1549099" cy="962675"/>
          </a:xfrm>
          <a:prstGeom prst="rect">
            <a:avLst/>
          </a:prstGeom>
        </p:spPr>
      </p:pic>
      <p:pic>
        <p:nvPicPr>
          <p:cNvPr id="60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12C16F9C-75C2-4C75-972D-E145A750E2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47886" y="5823009"/>
            <a:ext cx="1477213" cy="96267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DEA64F90-5BC3-4CC6-AEB3-8A8DB41D46DB}"/>
              </a:ext>
            </a:extLst>
          </p:cNvPr>
          <p:cNvSpPr txBox="1"/>
          <p:nvPr/>
        </p:nvSpPr>
        <p:spPr>
          <a:xfrm rot="-840000">
            <a:off x="3757958" y="5940006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Singular (1) and plural (2+)</a:t>
            </a:r>
            <a:endParaRPr lang="en-US" sz="10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79F5A3-4B2E-47B7-8DFA-9EECE167F9EE}"/>
              </a:ext>
            </a:extLst>
          </p:cNvPr>
          <p:cNvSpPr txBox="1"/>
          <p:nvPr/>
        </p:nvSpPr>
        <p:spPr>
          <a:xfrm rot="-840000">
            <a:off x="5261740" y="4832662"/>
            <a:ext cx="1065921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French grammar and punctuation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2A28854-D3B5-47F3-ACFD-0D36C1CD78E9}"/>
              </a:ext>
            </a:extLst>
          </p:cNvPr>
          <p:cNvSpPr txBox="1"/>
          <p:nvPr/>
        </p:nvSpPr>
        <p:spPr>
          <a:xfrm rot="-840000">
            <a:off x="5503636" y="598481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Write it</a:t>
            </a:r>
            <a:endParaRPr lang="en-US" sz="1000"/>
          </a:p>
        </p:txBody>
      </p:sp>
      <p:pic>
        <p:nvPicPr>
          <p:cNvPr id="71" name="Picture 10" descr="Number 100 Clipart Black And Whi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051" y="1571774"/>
            <a:ext cx="449402" cy="44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Number 100 Clipart Black And Whit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35" y="2384551"/>
            <a:ext cx="441297" cy="44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86614" y="4699197"/>
            <a:ext cx="432182" cy="433946"/>
          </a:xfrm>
          <a:prstGeom prst="rect">
            <a:avLst/>
          </a:prstGeom>
        </p:spPr>
      </p:pic>
      <p:pic>
        <p:nvPicPr>
          <p:cNvPr id="70" name="Picture 2" descr="SCAL SVG Speech Bubb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792">
            <a:off x="9231303" y="4650867"/>
            <a:ext cx="432532" cy="43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39200" y="106954"/>
            <a:ext cx="252760" cy="38314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92762" y="2368282"/>
            <a:ext cx="341985" cy="504358"/>
          </a:xfrm>
          <a:prstGeom prst="rect">
            <a:avLst/>
          </a:prstGeom>
        </p:spPr>
      </p:pic>
      <p:pic>
        <p:nvPicPr>
          <p:cNvPr id="48" name="Picture 10" descr="Number 100 Clipart Black And White">
            <a:extLst>
              <a:ext uri="{FF2B5EF4-FFF2-40B4-BE49-F238E27FC236}">
                <a16:creationId xmlns:a16="http://schemas.microsoft.com/office/drawing/2014/main" id="{73785E46-80C8-4029-84D9-424A7F8AF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419" y="104936"/>
            <a:ext cx="441297" cy="44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0" descr="Number 100 Clipart Black And White">
            <a:extLst>
              <a:ext uri="{FF2B5EF4-FFF2-40B4-BE49-F238E27FC236}">
                <a16:creationId xmlns:a16="http://schemas.microsoft.com/office/drawing/2014/main" id="{A277ABEF-7521-E108-20FE-958B2CFF8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51" y="4741807"/>
            <a:ext cx="454404" cy="45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 descr="Backpack with solid fill">
            <a:extLst>
              <a:ext uri="{FF2B5EF4-FFF2-40B4-BE49-F238E27FC236}">
                <a16:creationId xmlns:a16="http://schemas.microsoft.com/office/drawing/2014/main" id="{733A99F6-FAB8-3CFE-17F1-E3E3FAD35C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92762" y="4577772"/>
            <a:ext cx="415554" cy="415554"/>
          </a:xfrm>
          <a:prstGeom prst="rect">
            <a:avLst/>
          </a:prstGeom>
        </p:spPr>
      </p:pic>
      <p:pic>
        <p:nvPicPr>
          <p:cNvPr id="9" name="Graphic 8" descr="Home1 with solid fill">
            <a:extLst>
              <a:ext uri="{FF2B5EF4-FFF2-40B4-BE49-F238E27FC236}">
                <a16:creationId xmlns:a16="http://schemas.microsoft.com/office/drawing/2014/main" id="{B0C9A384-BDEB-EF35-D332-358E6A10C7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49836" y="2422806"/>
            <a:ext cx="514689" cy="5146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256A8F-F24D-F9C1-A918-A0025B6583F3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351483" y="2307373"/>
            <a:ext cx="449924" cy="42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49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oyalty Free French Language Clip Art, Vector Image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89" t="27850" r="2810" b="27163"/>
          <a:stretch/>
        </p:blipFill>
        <p:spPr bwMode="auto">
          <a:xfrm>
            <a:off x="3281092" y="11800"/>
            <a:ext cx="3328982" cy="8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791905" y="107890"/>
            <a:ext cx="2986635" cy="1887165"/>
          </a:xfrm>
          <a:prstGeom prst="roundRect">
            <a:avLst>
              <a:gd name="adj" fmla="val 13250"/>
            </a:avLst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000" dirty="0"/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Spring 2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La </a:t>
            </a:r>
            <a:r>
              <a:rPr lang="en-GB" sz="1000" b="1" u="sng" dirty="0" err="1">
                <a:solidFill>
                  <a:schemeClr val="tx1"/>
                </a:solidFill>
                <a:latin typeface="Comic Sans MS"/>
              </a:rPr>
              <a:t>météo</a:t>
            </a:r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 – French weather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know how to tell the weather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ask about the weather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know the name of the seasons in French.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791904" y="2142473"/>
            <a:ext cx="2986636" cy="222047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Summer 1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Les sports et </a:t>
            </a:r>
            <a:r>
              <a:rPr lang="en-GB" sz="1000" b="1" u="sng" dirty="0" err="1">
                <a:solidFill>
                  <a:schemeClr val="tx1"/>
                </a:solidFill>
                <a:latin typeface="Comic Sans MS"/>
                <a:cs typeface="Calibri"/>
              </a:rPr>
              <a:t>loisirs</a:t>
            </a:r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 – Sports and hobbies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 algn="ctr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name different sports in French.</a:t>
            </a:r>
          </a:p>
          <a:p>
            <a:pPr marL="171450" indent="-171450" algn="ctr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name different hobbies in French.</a:t>
            </a:r>
          </a:p>
          <a:p>
            <a:pPr marL="171450" indent="-171450" algn="ctr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tell what I like and don’t like to do (3).</a:t>
            </a:r>
          </a:p>
          <a:p>
            <a:pPr marL="171450" indent="-171450" algn="ctr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113912" y="4816596"/>
            <a:ext cx="3008450" cy="194751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Spring 1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Miam </a:t>
            </a:r>
            <a:r>
              <a:rPr lang="en-GB" sz="1000" b="1" u="sng" dirty="0" err="1">
                <a:solidFill>
                  <a:schemeClr val="tx1"/>
                </a:solidFill>
                <a:latin typeface="Comic Sans MS"/>
                <a:cs typeface="Calibri"/>
              </a:rPr>
              <a:t>miam</a:t>
            </a:r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 – Food (2)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name different fruit items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order food in the lunch hall.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know the names of different fruits in French.</a:t>
            </a: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13912" y="104077"/>
            <a:ext cx="3005096" cy="22279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Autumn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Aller à l’école – Going to school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can tell how I go to school.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can name items I need in the classroom.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can ask someone to borrow a pen in French.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113912" y="2528122"/>
            <a:ext cx="3005096" cy="218383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GB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Autumn 2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</a:rPr>
              <a:t>Les matières à l’école – School subjects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name the subjects I learn about in school.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tell if I like or don’t like a subject (2).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</a:rPr>
              <a:t>I can tell which subject is my favourite (2).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</a:endParaRPr>
          </a:p>
        </p:txBody>
      </p:sp>
      <p:sp>
        <p:nvSpPr>
          <p:cNvPr id="22" name="Rounded Rectangle 42">
            <a:extLst>
              <a:ext uri="{FF2B5EF4-FFF2-40B4-BE49-F238E27FC236}">
                <a16:creationId xmlns:a16="http://schemas.microsoft.com/office/drawing/2014/main" id="{E1A1C923-DE05-4C7B-83F9-1E9B6C0BE3C2}"/>
              </a:ext>
            </a:extLst>
          </p:cNvPr>
          <p:cNvSpPr/>
          <p:nvPr/>
        </p:nvSpPr>
        <p:spPr>
          <a:xfrm>
            <a:off x="6767420" y="4465819"/>
            <a:ext cx="2983567" cy="229829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endParaRPr lang="en-GB" sz="1000" b="1" dirty="0">
              <a:cs typeface="Calibri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Summer 2</a:t>
            </a:r>
          </a:p>
          <a:p>
            <a:pPr algn="ctr"/>
            <a:r>
              <a:rPr lang="en-GB" sz="1000" b="1" u="sng" dirty="0">
                <a:solidFill>
                  <a:schemeClr val="tx1"/>
                </a:solidFill>
                <a:latin typeface="Comic Sans MS"/>
                <a:cs typeface="Calibri"/>
              </a:rPr>
              <a:t>Les animaux de compagnie - Pets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name common pets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tell if I have a pet or not.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Comic Sans MS"/>
                <a:cs typeface="Calibri"/>
              </a:rPr>
              <a:t>I can ask someone if they have pets.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chemeClr val="tx1"/>
              </a:solidFill>
              <a:latin typeface="Comic Sans MS"/>
              <a:cs typeface="Calibri"/>
            </a:endParaRPr>
          </a:p>
        </p:txBody>
      </p:sp>
      <p:pic>
        <p:nvPicPr>
          <p:cNvPr id="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BAE0027-EF95-47BD-B4F7-03DF1ED79B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9" y="1696711"/>
            <a:ext cx="1620984" cy="11208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D1C2BE-F49B-401E-AD31-8A0D697D9415}"/>
              </a:ext>
            </a:extLst>
          </p:cNvPr>
          <p:cNvSpPr txBox="1"/>
          <p:nvPr/>
        </p:nvSpPr>
        <p:spPr>
          <a:xfrm rot="-780000">
            <a:off x="3720362" y="1820456"/>
            <a:ext cx="922146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Intonate in the right place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D727E-683B-40D0-B06A-16C48FE9AB5D}"/>
              </a:ext>
            </a:extLst>
          </p:cNvPr>
          <p:cNvSpPr txBox="1"/>
          <p:nvPr/>
        </p:nvSpPr>
        <p:spPr>
          <a:xfrm rot="-840000">
            <a:off x="5368223" y="172743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latin typeface="Comic Sans MS" panose="030F0702030302020204" pitchFamily="66" charset="0"/>
              </a:rPr>
              <a:t>Translate French to English </a:t>
            </a:r>
          </a:p>
        </p:txBody>
      </p:sp>
      <p:pic>
        <p:nvPicPr>
          <p:cNvPr id="4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5207FECE-830A-48C0-8A89-E151414C60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08869" y="2803765"/>
            <a:ext cx="1477212" cy="1120825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E1B21DF-4538-4C0F-93CC-9D87808E3163}"/>
              </a:ext>
            </a:extLst>
          </p:cNvPr>
          <p:cNvSpPr txBox="1"/>
          <p:nvPr/>
        </p:nvSpPr>
        <p:spPr>
          <a:xfrm rot="-840000">
            <a:off x="3757958" y="292075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Translate English to French </a:t>
            </a:r>
            <a:endParaRPr lang="en-GB" sz="1000">
              <a:latin typeface="Comic Sans MS" panose="030F0702030302020204" pitchFamily="66" charset="0"/>
            </a:endParaRPr>
          </a:p>
        </p:txBody>
      </p:sp>
      <p:pic>
        <p:nvPicPr>
          <p:cNvPr id="4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D85BAF27-089E-4832-B31B-8BB329111D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6" y="3824558"/>
            <a:ext cx="1477212" cy="1120825"/>
          </a:xfrm>
          <a:prstGeom prst="rect">
            <a:avLst/>
          </a:prstGeom>
        </p:spPr>
      </p:pic>
      <p:pic>
        <p:nvPicPr>
          <p:cNvPr id="51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44029A6-769A-4D72-8ECA-3D5DC66D29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19" y="2674369"/>
            <a:ext cx="1477212" cy="1120825"/>
          </a:xfrm>
          <a:prstGeom prst="rect">
            <a:avLst/>
          </a:prstGeom>
        </p:spPr>
      </p:pic>
      <p:pic>
        <p:nvPicPr>
          <p:cNvPr id="53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A0A056F-868A-4206-BC1E-FF7352C20E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3709539"/>
            <a:ext cx="1549098" cy="1163957"/>
          </a:xfrm>
          <a:prstGeom prst="rect">
            <a:avLst/>
          </a:prstGeom>
        </p:spPr>
      </p:pic>
      <p:pic>
        <p:nvPicPr>
          <p:cNvPr id="5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EBB35FC-2FE4-40F0-9EA7-03067D42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4" y="4816596"/>
            <a:ext cx="1477212" cy="1120825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ED1A8A6D-493B-44BA-9DF1-8B7BA0700B8F}"/>
              </a:ext>
            </a:extLst>
          </p:cNvPr>
          <p:cNvSpPr txBox="1"/>
          <p:nvPr/>
        </p:nvSpPr>
        <p:spPr>
          <a:xfrm rot="-840000">
            <a:off x="3772336" y="4996156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Pronounce it </a:t>
            </a:r>
            <a:endParaRPr lang="en-US" sz="1000"/>
          </a:p>
        </p:txBody>
      </p:sp>
      <p:pic>
        <p:nvPicPr>
          <p:cNvPr id="57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A77FDE45-CEC5-4A86-A80E-A12FC780C6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4687199"/>
            <a:ext cx="1549098" cy="120708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56B48C1-B454-49E4-9FC1-3DC75BE96DCE}"/>
              </a:ext>
            </a:extLst>
          </p:cNvPr>
          <p:cNvSpPr txBox="1"/>
          <p:nvPr/>
        </p:nvSpPr>
        <p:spPr>
          <a:xfrm rot="-840000">
            <a:off x="5538331" y="3899116"/>
            <a:ext cx="533959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Say it</a:t>
            </a:r>
            <a:endParaRPr lang="en-US" sz="1000"/>
          </a:p>
        </p:txBody>
      </p:sp>
      <p:pic>
        <p:nvPicPr>
          <p:cNvPr id="4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86D63F6-34AE-4FAB-9AF8-232B6B9B5A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20" y="1596068"/>
            <a:ext cx="1477212" cy="1120825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D8FD65A-A648-41E4-8666-F5CCB638B38A}"/>
              </a:ext>
            </a:extLst>
          </p:cNvPr>
          <p:cNvSpPr txBox="1"/>
          <p:nvPr/>
        </p:nvSpPr>
        <p:spPr>
          <a:xfrm rot="-840000">
            <a:off x="5560231" y="288622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Share it </a:t>
            </a:r>
            <a:endParaRPr lang="en-US" sz="10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FECD10-10DD-449C-872F-0D3F309BD03D}"/>
              </a:ext>
            </a:extLst>
          </p:cNvPr>
          <p:cNvSpPr txBox="1"/>
          <p:nvPr/>
        </p:nvSpPr>
        <p:spPr>
          <a:xfrm rot="-840000">
            <a:off x="3671694" y="3941553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Masculine, feminine and neuter</a:t>
            </a:r>
            <a:endParaRPr lang="en-GB" sz="1000">
              <a:latin typeface="Comic Sans MS" panose="030F0702030302020204" pitchFamily="66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CC5818-A8A0-4852-837F-D1DF3BD4D515}"/>
              </a:ext>
            </a:extLst>
          </p:cNvPr>
          <p:cNvSpPr txBox="1"/>
          <p:nvPr/>
        </p:nvSpPr>
        <p:spPr>
          <a:xfrm rot="-840000">
            <a:off x="5409445" y="1722121"/>
            <a:ext cx="922147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Translate   French to English</a:t>
            </a:r>
            <a:endParaRPr lang="en-GB" sz="1000" dirty="0">
              <a:latin typeface="Comic Sans MS"/>
              <a:ea typeface="+mn-lt"/>
              <a:cs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62525" y="952079"/>
            <a:ext cx="824298" cy="6425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0070C0"/>
            </a:solidFill>
            <a:prstDash val="sysDot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>
                    <a:lumMod val="65000"/>
                  </a:schemeClr>
                </a:solidFill>
                <a:latin typeface="Comic Sans MS"/>
              </a:rPr>
              <a:t>Y4</a:t>
            </a:r>
            <a:endParaRPr lang="en-GB" sz="3200" dirty="0">
              <a:solidFill>
                <a:schemeClr val="bg1">
                  <a:lumMod val="6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733DBA0-19E1-48FA-AE12-634AAD6E57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3" y="5823010"/>
            <a:ext cx="1549099" cy="962675"/>
          </a:xfrm>
          <a:prstGeom prst="rect">
            <a:avLst/>
          </a:prstGeom>
        </p:spPr>
      </p:pic>
      <p:pic>
        <p:nvPicPr>
          <p:cNvPr id="60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12C16F9C-75C2-4C75-972D-E145A750E2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47886" y="5823009"/>
            <a:ext cx="1477213" cy="96267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DEA64F90-5BC3-4CC6-AEB3-8A8DB41D46DB}"/>
              </a:ext>
            </a:extLst>
          </p:cNvPr>
          <p:cNvSpPr txBox="1"/>
          <p:nvPr/>
        </p:nvSpPr>
        <p:spPr>
          <a:xfrm rot="-840000">
            <a:off x="3757958" y="6016950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Singular and plural</a:t>
            </a:r>
            <a:endParaRPr lang="en-US" sz="10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79F5A3-4B2E-47B7-8DFA-9EECE167F9EE}"/>
              </a:ext>
            </a:extLst>
          </p:cNvPr>
          <p:cNvSpPr txBox="1"/>
          <p:nvPr/>
        </p:nvSpPr>
        <p:spPr>
          <a:xfrm rot="-840000">
            <a:off x="5261740" y="4832662"/>
            <a:ext cx="1065921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French grammar and punctuation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2A28854-D3B5-47F3-ACFD-0D36C1CD78E9}"/>
              </a:ext>
            </a:extLst>
          </p:cNvPr>
          <p:cNvSpPr txBox="1"/>
          <p:nvPr/>
        </p:nvSpPr>
        <p:spPr>
          <a:xfrm rot="-840000">
            <a:off x="5503636" y="598481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Write it</a:t>
            </a:r>
            <a:endParaRPr lang="en-US" sz="10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BA67A9-A518-4917-BEAA-59BD58DD3D40}"/>
              </a:ext>
            </a:extLst>
          </p:cNvPr>
          <p:cNvSpPr txBox="1"/>
          <p:nvPr/>
        </p:nvSpPr>
        <p:spPr>
          <a:xfrm>
            <a:off x="3581400" y="3200400"/>
            <a:ext cx="274320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00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410289B-578C-4BBB-B371-2856D9E3CB78}"/>
              </a:ext>
            </a:extLst>
          </p:cNvPr>
          <p:cNvSpPr txBox="1"/>
          <p:nvPr/>
        </p:nvSpPr>
        <p:spPr>
          <a:xfrm>
            <a:off x="3581400" y="3200400"/>
            <a:ext cx="274320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0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F4A7D4-EE89-401D-8C9B-B20A7F6B6306}"/>
              </a:ext>
            </a:extLst>
          </p:cNvPr>
          <p:cNvSpPr txBox="1"/>
          <p:nvPr/>
        </p:nvSpPr>
        <p:spPr>
          <a:xfrm>
            <a:off x="3581400" y="3200400"/>
            <a:ext cx="274320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000"/>
          </a:p>
        </p:txBody>
      </p:sp>
      <p:pic>
        <p:nvPicPr>
          <p:cNvPr id="71" name="Picture 2" descr="SCAL SVG Speech Bubb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792">
            <a:off x="2493126" y="2547140"/>
            <a:ext cx="462031" cy="46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0" descr="Number 100 Clipart Black And Whit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949" y="4892293"/>
            <a:ext cx="406978" cy="40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SCAL SVG Speech Bubble">
            <a:extLst>
              <a:ext uri="{FF2B5EF4-FFF2-40B4-BE49-F238E27FC236}">
                <a16:creationId xmlns:a16="http://schemas.microsoft.com/office/drawing/2014/main" id="{2379FDDA-9605-198F-BB89-0C9B66192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792">
            <a:off x="318477" y="179292"/>
            <a:ext cx="462031" cy="46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cloud sun icon - Download Free Vectors, Clipart Graphics &amp; Vector Art">
            <a:extLst>
              <a:ext uri="{FF2B5EF4-FFF2-40B4-BE49-F238E27FC236}">
                <a16:creationId xmlns:a16="http://schemas.microsoft.com/office/drawing/2014/main" id="{67D93037-40E7-D61C-90A2-612821CBD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810" y="73522"/>
            <a:ext cx="520640" cy="52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 descr="Backpack with solid fill">
            <a:extLst>
              <a:ext uri="{FF2B5EF4-FFF2-40B4-BE49-F238E27FC236}">
                <a16:creationId xmlns:a16="http://schemas.microsoft.com/office/drawing/2014/main" id="{2EC3ED30-FD98-B5A7-337C-7B335376B3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88172" y="278906"/>
            <a:ext cx="415554" cy="415554"/>
          </a:xfrm>
          <a:prstGeom prst="rect">
            <a:avLst/>
          </a:prstGeom>
        </p:spPr>
      </p:pic>
      <p:pic>
        <p:nvPicPr>
          <p:cNvPr id="9" name="Graphic 8" descr="Storytelling with solid fill">
            <a:extLst>
              <a:ext uri="{FF2B5EF4-FFF2-40B4-BE49-F238E27FC236}">
                <a16:creationId xmlns:a16="http://schemas.microsoft.com/office/drawing/2014/main" id="{2AE461C5-1645-BB42-5464-0B10FF8437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9534" y="2597275"/>
            <a:ext cx="381097" cy="3810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62ACFB-D27B-9ABA-8DBE-B3C5622ED7D6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096" y="4873496"/>
            <a:ext cx="432182" cy="433946"/>
          </a:xfrm>
          <a:prstGeom prst="rect">
            <a:avLst/>
          </a:prstGeom>
        </p:spPr>
      </p:pic>
      <p:pic>
        <p:nvPicPr>
          <p:cNvPr id="13" name="Graphic 12" descr="Thermometer with solid fill">
            <a:extLst>
              <a:ext uri="{FF2B5EF4-FFF2-40B4-BE49-F238E27FC236}">
                <a16:creationId xmlns:a16="http://schemas.microsoft.com/office/drawing/2014/main" id="{27C42425-7D20-17B4-DE0D-76F7EF7F56F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94155" y="278907"/>
            <a:ext cx="520640" cy="520640"/>
          </a:xfrm>
          <a:prstGeom prst="rect">
            <a:avLst/>
          </a:prstGeom>
        </p:spPr>
      </p:pic>
      <p:pic>
        <p:nvPicPr>
          <p:cNvPr id="16" name="Graphic 15" descr="Cycling with solid fill">
            <a:extLst>
              <a:ext uri="{FF2B5EF4-FFF2-40B4-BE49-F238E27FC236}">
                <a16:creationId xmlns:a16="http://schemas.microsoft.com/office/drawing/2014/main" id="{37798562-7F86-0AA8-592A-63939E1206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85944" y="3576334"/>
            <a:ext cx="496151" cy="496151"/>
          </a:xfrm>
          <a:prstGeom prst="rect">
            <a:avLst/>
          </a:prstGeom>
        </p:spPr>
      </p:pic>
      <p:pic>
        <p:nvPicPr>
          <p:cNvPr id="18" name="Graphic 17" descr="Music notes with solid fill">
            <a:extLst>
              <a:ext uri="{FF2B5EF4-FFF2-40B4-BE49-F238E27FC236}">
                <a16:creationId xmlns:a16="http://schemas.microsoft.com/office/drawing/2014/main" id="{78823F3B-574C-DCC1-B1CC-057E7E4155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354475" y="2250578"/>
            <a:ext cx="396512" cy="396512"/>
          </a:xfrm>
          <a:prstGeom prst="rect">
            <a:avLst/>
          </a:prstGeom>
        </p:spPr>
      </p:pic>
      <p:pic>
        <p:nvPicPr>
          <p:cNvPr id="20" name="Graphic 19" descr="Rabbit with solid fill">
            <a:extLst>
              <a:ext uri="{FF2B5EF4-FFF2-40B4-BE49-F238E27FC236}">
                <a16:creationId xmlns:a16="http://schemas.microsoft.com/office/drawing/2014/main" id="{3FD0E936-D4E5-130C-4F65-C6973E5960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053643" y="4458904"/>
            <a:ext cx="561152" cy="561152"/>
          </a:xfrm>
          <a:prstGeom prst="rect">
            <a:avLst/>
          </a:prstGeom>
        </p:spPr>
      </p:pic>
      <p:pic>
        <p:nvPicPr>
          <p:cNvPr id="21" name="Graphic 20" descr="Home1 with solid fill">
            <a:extLst>
              <a:ext uri="{FF2B5EF4-FFF2-40B4-BE49-F238E27FC236}">
                <a16:creationId xmlns:a16="http://schemas.microsoft.com/office/drawing/2014/main" id="{C2EC1055-E11A-BA04-A837-E133338D3C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066130" y="4505367"/>
            <a:ext cx="514689" cy="51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83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oyalty Free French Language Clip Art, Vector Image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89" t="27850" r="2810" b="27163"/>
          <a:stretch/>
        </p:blipFill>
        <p:spPr bwMode="auto">
          <a:xfrm>
            <a:off x="3281092" y="11800"/>
            <a:ext cx="3328982" cy="8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807595" y="107889"/>
            <a:ext cx="2927791" cy="2106068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000" dirty="0"/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Spring 2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Faire les </a:t>
            </a:r>
            <a:r>
              <a:rPr lang="en-GB" sz="1000" b="1" u="sng" dirty="0" err="1">
                <a:solidFill>
                  <a:srgbClr val="000000"/>
                </a:solidFill>
                <a:latin typeface="Comic Sans MS"/>
                <a:cs typeface="Calibri"/>
              </a:rPr>
              <a:t>magasins</a:t>
            </a:r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 – Shopping in France (2)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ask and answer how much an item costs.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know France uses euros.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use my knowledge to buy items in French.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850750" y="2325498"/>
            <a:ext cx="2927790" cy="2314803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Summer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Les pays et les villes – Countries and cities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tell where I live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name different countries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ask someone where they live in French.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05260" y="4771280"/>
            <a:ext cx="2949202" cy="2057293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Spring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La Monnaie - Currency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name the different coins used in France.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know France uses euros.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use my knowledge of numbers to tell how much I have (2).</a:t>
            </a: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24691" y="35533"/>
            <a:ext cx="2996448" cy="2600742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Autumn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Les </a:t>
            </a:r>
            <a:r>
              <a:rPr lang="en-GB" sz="1000" b="1" u="sng" dirty="0" err="1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émotions</a:t>
            </a:r>
            <a:r>
              <a:rPr lang="en-GB" sz="1000" b="1" u="sng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 – French emotions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can name the different feelings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can tell how I feel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know how to ask someone how they feel in French.</a:t>
            </a:r>
          </a:p>
          <a:p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126486" y="2725858"/>
            <a:ext cx="2940752" cy="1914444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Autumn 2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Le corps et les </a:t>
            </a:r>
            <a:r>
              <a:rPr lang="en-GB" sz="1000" b="1" u="sng" dirty="0" err="1">
                <a:solidFill>
                  <a:srgbClr val="000000"/>
                </a:solidFill>
                <a:latin typeface="Comic Sans MS"/>
              </a:rPr>
              <a:t>nombres</a:t>
            </a:r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 </a:t>
            </a:r>
            <a:r>
              <a:rPr lang="en-GB" sz="1000" b="1" u="sng" dirty="0" err="1">
                <a:solidFill>
                  <a:srgbClr val="000000"/>
                </a:solidFill>
                <a:latin typeface="Comic Sans MS"/>
              </a:rPr>
              <a:t>jusqu</a:t>
            </a:r>
            <a:r>
              <a:rPr lang="en-GB" sz="1000" b="1" u="sng" dirty="0">
                <a:solidFill>
                  <a:srgbClr val="000000"/>
                </a:solidFill>
                <a:latin typeface="Comic Sans MS"/>
              </a:rPr>
              <a:t>’ à 100 – The body and numbers up to 100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can name the different body parts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can use my knowledge to play Simon Says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</a:rPr>
              <a:t>I know the numbers up to 100.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</a:endParaRPr>
          </a:p>
        </p:txBody>
      </p:sp>
      <p:sp>
        <p:nvSpPr>
          <p:cNvPr id="22" name="Rounded Rectangle 42">
            <a:extLst>
              <a:ext uri="{FF2B5EF4-FFF2-40B4-BE49-F238E27FC236}">
                <a16:creationId xmlns:a16="http://schemas.microsoft.com/office/drawing/2014/main" id="{E1A1C923-DE05-4C7B-83F9-1E9B6C0BE3C2}"/>
              </a:ext>
            </a:extLst>
          </p:cNvPr>
          <p:cNvSpPr/>
          <p:nvPr/>
        </p:nvSpPr>
        <p:spPr>
          <a:xfrm>
            <a:off x="6832587" y="4751842"/>
            <a:ext cx="2949954" cy="2017405"/>
          </a:xfrm>
          <a:prstGeom prst="roundRect">
            <a:avLst/>
          </a:prstGeom>
          <a:solidFill>
            <a:srgbClr val="5799D5"/>
          </a:solidFill>
          <a:ln w="57150">
            <a:solidFill>
              <a:srgbClr val="00206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Summer 2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Voyager - Travelling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name the continents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name different transports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ask someone where they are going on holiday and tell them where I am going.</a:t>
            </a: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pic>
        <p:nvPicPr>
          <p:cNvPr id="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BAE0027-EF95-47BD-B4F7-03DF1ED79B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9" y="1696711"/>
            <a:ext cx="1620984" cy="11208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D1C2BE-F49B-401E-AD31-8A0D697D9415}"/>
              </a:ext>
            </a:extLst>
          </p:cNvPr>
          <p:cNvSpPr txBox="1"/>
          <p:nvPr/>
        </p:nvSpPr>
        <p:spPr>
          <a:xfrm rot="-780000">
            <a:off x="3720362" y="1820456"/>
            <a:ext cx="922146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Intonate in the right place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D727E-683B-40D0-B06A-16C48FE9AB5D}"/>
              </a:ext>
            </a:extLst>
          </p:cNvPr>
          <p:cNvSpPr txBox="1"/>
          <p:nvPr/>
        </p:nvSpPr>
        <p:spPr>
          <a:xfrm rot="-840000">
            <a:off x="5368223" y="172743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latin typeface="Comic Sans MS" panose="030F0702030302020204" pitchFamily="66" charset="0"/>
              </a:rPr>
              <a:t>Translate French to English </a:t>
            </a:r>
          </a:p>
        </p:txBody>
      </p:sp>
      <p:pic>
        <p:nvPicPr>
          <p:cNvPr id="4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5207FECE-830A-48C0-8A89-E151414C60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08869" y="2803765"/>
            <a:ext cx="1477212" cy="1120825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E1B21DF-4538-4C0F-93CC-9D87808E3163}"/>
              </a:ext>
            </a:extLst>
          </p:cNvPr>
          <p:cNvSpPr txBox="1"/>
          <p:nvPr/>
        </p:nvSpPr>
        <p:spPr>
          <a:xfrm rot="-840000">
            <a:off x="3757958" y="2920759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Translate English to French </a:t>
            </a:r>
            <a:endParaRPr lang="en-GB" sz="1000">
              <a:latin typeface="Comic Sans MS" panose="030F0702030302020204" pitchFamily="66" charset="0"/>
            </a:endParaRPr>
          </a:p>
        </p:txBody>
      </p:sp>
      <p:pic>
        <p:nvPicPr>
          <p:cNvPr id="4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D85BAF27-089E-4832-B31B-8BB329111D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6" y="3824558"/>
            <a:ext cx="1477212" cy="1120825"/>
          </a:xfrm>
          <a:prstGeom prst="rect">
            <a:avLst/>
          </a:prstGeom>
        </p:spPr>
      </p:pic>
      <p:pic>
        <p:nvPicPr>
          <p:cNvPr id="51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44029A6-769A-4D72-8ECA-3D5DC66D29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19" y="2674369"/>
            <a:ext cx="1477212" cy="1120825"/>
          </a:xfrm>
          <a:prstGeom prst="rect">
            <a:avLst/>
          </a:prstGeom>
        </p:spPr>
      </p:pic>
      <p:pic>
        <p:nvPicPr>
          <p:cNvPr id="53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A0A056F-868A-4206-BC1E-FF7352C20E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3709539"/>
            <a:ext cx="1549098" cy="1163957"/>
          </a:xfrm>
          <a:prstGeom prst="rect">
            <a:avLst/>
          </a:prstGeom>
        </p:spPr>
      </p:pic>
      <p:pic>
        <p:nvPicPr>
          <p:cNvPr id="5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EBB35FC-2FE4-40F0-9EA7-03067D42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4" y="4816596"/>
            <a:ext cx="1477212" cy="1120825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ED1A8A6D-493B-44BA-9DF1-8B7BA0700B8F}"/>
              </a:ext>
            </a:extLst>
          </p:cNvPr>
          <p:cNvSpPr txBox="1"/>
          <p:nvPr/>
        </p:nvSpPr>
        <p:spPr>
          <a:xfrm rot="-840000">
            <a:off x="3772336" y="4996156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Pronounce it </a:t>
            </a:r>
            <a:endParaRPr lang="en-US" sz="1000"/>
          </a:p>
        </p:txBody>
      </p:sp>
      <p:pic>
        <p:nvPicPr>
          <p:cNvPr id="57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A77FDE45-CEC5-4A86-A80E-A12FC780C6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4687199"/>
            <a:ext cx="1549098" cy="120708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56B48C1-B454-49E4-9FC1-3DC75BE96DCE}"/>
              </a:ext>
            </a:extLst>
          </p:cNvPr>
          <p:cNvSpPr txBox="1"/>
          <p:nvPr/>
        </p:nvSpPr>
        <p:spPr>
          <a:xfrm rot="-840000">
            <a:off x="5538331" y="3899116"/>
            <a:ext cx="533959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Say it</a:t>
            </a:r>
            <a:endParaRPr lang="en-US" sz="1000"/>
          </a:p>
        </p:txBody>
      </p:sp>
      <p:pic>
        <p:nvPicPr>
          <p:cNvPr id="4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86D63F6-34AE-4FAB-9AF8-232B6B9B5A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20" y="1596068"/>
            <a:ext cx="1477212" cy="1120825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D8FD65A-A648-41E4-8666-F5CCB638B38A}"/>
              </a:ext>
            </a:extLst>
          </p:cNvPr>
          <p:cNvSpPr txBox="1"/>
          <p:nvPr/>
        </p:nvSpPr>
        <p:spPr>
          <a:xfrm rot="-840000">
            <a:off x="5560231" y="288622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Share it </a:t>
            </a:r>
            <a:endParaRPr lang="en-US" sz="10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FECD10-10DD-449C-872F-0D3F309BD03D}"/>
              </a:ext>
            </a:extLst>
          </p:cNvPr>
          <p:cNvSpPr txBox="1"/>
          <p:nvPr/>
        </p:nvSpPr>
        <p:spPr>
          <a:xfrm rot="-840000">
            <a:off x="3671694" y="3941553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Masculine, feminine and neuter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CC5818-A8A0-4852-837F-D1DF3BD4D515}"/>
              </a:ext>
            </a:extLst>
          </p:cNvPr>
          <p:cNvSpPr txBox="1"/>
          <p:nvPr/>
        </p:nvSpPr>
        <p:spPr>
          <a:xfrm rot="-840000">
            <a:off x="5409445" y="1722121"/>
            <a:ext cx="922147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Translate   French to English</a:t>
            </a:r>
            <a:endParaRPr lang="en-GB" sz="1000" dirty="0">
              <a:latin typeface="Comic Sans MS"/>
              <a:ea typeface="+mn-lt"/>
              <a:cs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62525" y="952079"/>
            <a:ext cx="824298" cy="642553"/>
          </a:xfrm>
          <a:prstGeom prst="rect">
            <a:avLst/>
          </a:prstGeom>
          <a:solidFill>
            <a:srgbClr val="5799D5"/>
          </a:solidFill>
          <a:ln w="57150">
            <a:solidFill>
              <a:srgbClr val="002060"/>
            </a:solidFill>
            <a:prstDash val="sysDot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>
                    <a:lumMod val="95000"/>
                  </a:schemeClr>
                </a:solidFill>
                <a:latin typeface="Comic Sans MS"/>
              </a:rPr>
              <a:t>Y5</a:t>
            </a:r>
            <a:endParaRPr lang="en-GB" sz="1000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733DBA0-19E1-48FA-AE12-634AAD6E57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3" y="5823010"/>
            <a:ext cx="1549099" cy="962675"/>
          </a:xfrm>
          <a:prstGeom prst="rect">
            <a:avLst/>
          </a:prstGeom>
        </p:spPr>
      </p:pic>
      <p:pic>
        <p:nvPicPr>
          <p:cNvPr id="60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12C16F9C-75C2-4C75-972D-E145A750E2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47886" y="5823009"/>
            <a:ext cx="1477213" cy="96267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DEA64F90-5BC3-4CC6-AEB3-8A8DB41D46DB}"/>
              </a:ext>
            </a:extLst>
          </p:cNvPr>
          <p:cNvSpPr txBox="1"/>
          <p:nvPr/>
        </p:nvSpPr>
        <p:spPr>
          <a:xfrm rot="-840000">
            <a:off x="3757958" y="6016950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Singular and plural</a:t>
            </a:r>
            <a:endParaRPr lang="en-US" sz="100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79F5A3-4B2E-47B7-8DFA-9EECE167F9EE}"/>
              </a:ext>
            </a:extLst>
          </p:cNvPr>
          <p:cNvSpPr txBox="1"/>
          <p:nvPr/>
        </p:nvSpPr>
        <p:spPr>
          <a:xfrm rot="-840000">
            <a:off x="5261740" y="4832662"/>
            <a:ext cx="1065921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French grammar and punctuation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2A28854-D3B5-47F3-ACFD-0D36C1CD78E9}"/>
              </a:ext>
            </a:extLst>
          </p:cNvPr>
          <p:cNvSpPr txBox="1"/>
          <p:nvPr/>
        </p:nvSpPr>
        <p:spPr>
          <a:xfrm rot="-840000">
            <a:off x="5503636" y="598481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Write it</a:t>
            </a:r>
            <a:endParaRPr lang="en-US" sz="1000"/>
          </a:p>
        </p:txBody>
      </p:sp>
      <p:pic>
        <p:nvPicPr>
          <p:cNvPr id="69" name="Picture 2" descr="SCAL SVG Speech Bubb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8226">
            <a:off x="6964903" y="2409770"/>
            <a:ext cx="441415" cy="44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SCAL SVG Speech Bubb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792">
            <a:off x="310369" y="152255"/>
            <a:ext cx="436360" cy="44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id-face Icons - SVG and PNG Kid-face Icons | Noun Project">
            <a:extLst>
              <a:ext uri="{FF2B5EF4-FFF2-40B4-BE49-F238E27FC236}">
                <a16:creationId xmlns:a16="http://schemas.microsoft.com/office/drawing/2014/main" id="{A8848A82-C51D-0768-D9FA-06B4ECDBB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382" y="141295"/>
            <a:ext cx="614648" cy="61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 descr="Man with solid fill">
            <a:extLst>
              <a:ext uri="{FF2B5EF4-FFF2-40B4-BE49-F238E27FC236}">
                <a16:creationId xmlns:a16="http://schemas.microsoft.com/office/drawing/2014/main" id="{30438A17-2AC7-872D-B07B-152E1B67328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94342" y="3956467"/>
            <a:ext cx="524170" cy="524170"/>
          </a:xfrm>
          <a:prstGeom prst="rect">
            <a:avLst/>
          </a:prstGeom>
        </p:spPr>
      </p:pic>
      <p:pic>
        <p:nvPicPr>
          <p:cNvPr id="9" name="Graphic 8" descr="Piggy Bank with solid fill">
            <a:extLst>
              <a:ext uri="{FF2B5EF4-FFF2-40B4-BE49-F238E27FC236}">
                <a16:creationId xmlns:a16="http://schemas.microsoft.com/office/drawing/2014/main" id="{AB4377A2-6FC5-D1DB-A3A0-C56CEE03EB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87674" y="4687199"/>
            <a:ext cx="660660" cy="660660"/>
          </a:xfrm>
          <a:prstGeom prst="rect">
            <a:avLst/>
          </a:prstGeom>
        </p:spPr>
      </p:pic>
      <p:pic>
        <p:nvPicPr>
          <p:cNvPr id="11" name="Graphic 10" descr="Coins with solid fill">
            <a:extLst>
              <a:ext uri="{FF2B5EF4-FFF2-40B4-BE49-F238E27FC236}">
                <a16:creationId xmlns:a16="http://schemas.microsoft.com/office/drawing/2014/main" id="{8777C9AA-B5E1-0681-065E-1653844A70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42203" y="4829002"/>
            <a:ext cx="517985" cy="517985"/>
          </a:xfrm>
          <a:prstGeom prst="rect">
            <a:avLst/>
          </a:prstGeom>
        </p:spPr>
      </p:pic>
      <p:pic>
        <p:nvPicPr>
          <p:cNvPr id="14" name="Graphic 13" descr="Shopping cart with solid fill">
            <a:extLst>
              <a:ext uri="{FF2B5EF4-FFF2-40B4-BE49-F238E27FC236}">
                <a16:creationId xmlns:a16="http://schemas.microsoft.com/office/drawing/2014/main" id="{F4730217-EFAF-BF3C-2F71-00E1166A9D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48277" y="199810"/>
            <a:ext cx="497618" cy="497618"/>
          </a:xfrm>
          <a:prstGeom prst="rect">
            <a:avLst/>
          </a:prstGeom>
        </p:spPr>
      </p:pic>
      <p:pic>
        <p:nvPicPr>
          <p:cNvPr id="15" name="Graphic 14" descr="Coins with solid fill">
            <a:extLst>
              <a:ext uri="{FF2B5EF4-FFF2-40B4-BE49-F238E27FC236}">
                <a16:creationId xmlns:a16="http://schemas.microsoft.com/office/drawing/2014/main" id="{1E2585A2-F687-C439-20AA-E046122465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56585" y="130980"/>
            <a:ext cx="517985" cy="517985"/>
          </a:xfrm>
          <a:prstGeom prst="rect">
            <a:avLst/>
          </a:prstGeom>
        </p:spPr>
      </p:pic>
      <p:pic>
        <p:nvPicPr>
          <p:cNvPr id="17" name="Graphic 16" descr="Earth globe: Africa and Europe with solid fill">
            <a:extLst>
              <a:ext uri="{FF2B5EF4-FFF2-40B4-BE49-F238E27FC236}">
                <a16:creationId xmlns:a16="http://schemas.microsoft.com/office/drawing/2014/main" id="{7A1C2A22-AC8D-63F7-379D-2CB1F97979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56585" y="2415434"/>
            <a:ext cx="435971" cy="435971"/>
          </a:xfrm>
          <a:prstGeom prst="rect">
            <a:avLst/>
          </a:prstGeom>
        </p:spPr>
      </p:pic>
      <p:pic>
        <p:nvPicPr>
          <p:cNvPr id="19" name="Graphic 18" descr="Airplane with solid fill">
            <a:extLst>
              <a:ext uri="{FF2B5EF4-FFF2-40B4-BE49-F238E27FC236}">
                <a16:creationId xmlns:a16="http://schemas.microsoft.com/office/drawing/2014/main" id="{0BE3E95B-C361-2FBC-4BD1-272BEFF139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1832412">
            <a:off x="7001490" y="4853798"/>
            <a:ext cx="541847" cy="541847"/>
          </a:xfrm>
          <a:prstGeom prst="rect">
            <a:avLst/>
          </a:prstGeom>
        </p:spPr>
      </p:pic>
      <p:pic>
        <p:nvPicPr>
          <p:cNvPr id="20" name="Graphic 19" descr="Earth globe: Africa and Europe with solid fill">
            <a:extLst>
              <a:ext uri="{FF2B5EF4-FFF2-40B4-BE49-F238E27FC236}">
                <a16:creationId xmlns:a16="http://schemas.microsoft.com/office/drawing/2014/main" id="{77077801-A61A-6D19-0E1F-D221EC22779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38599" y="4882976"/>
            <a:ext cx="435971" cy="43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7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oyalty Free French Language Clip Art, Vector Image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89" t="27850" r="2810" b="27163"/>
          <a:stretch/>
        </p:blipFill>
        <p:spPr bwMode="auto">
          <a:xfrm>
            <a:off x="3281092" y="11800"/>
            <a:ext cx="3328982" cy="8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833339" y="1194102"/>
            <a:ext cx="3044145" cy="2468689"/>
          </a:xfrm>
          <a:prstGeom prst="roundRect">
            <a:avLst/>
          </a:prstGeom>
          <a:solidFill>
            <a:srgbClr val="CC7AFA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Spring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Les vêtements – Clothes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name different clothes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tell what I am wearing.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use my knowledge of colours to describe my clothes (2).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795619" y="4291517"/>
            <a:ext cx="3046904" cy="2332697"/>
          </a:xfrm>
          <a:prstGeom prst="roundRect">
            <a:avLst/>
          </a:prstGeom>
          <a:solidFill>
            <a:srgbClr val="CC7AFA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000" dirty="0">
              <a:cs typeface="Calibri" panose="020F0502020204030204"/>
            </a:endParaRP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Summer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/>
              </a:rPr>
              <a:t>Les directions - Directions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ask and give directions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know the names of different places I can go to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/>
              </a:rPr>
              <a:t>I can tell what to do in my town.</a:t>
            </a: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85448" y="217864"/>
            <a:ext cx="3075436" cy="2021967"/>
          </a:xfrm>
          <a:prstGeom prst="roundRect">
            <a:avLst/>
          </a:prstGeom>
          <a:solidFill>
            <a:srgbClr val="CC7AFA"/>
          </a:solidFill>
          <a:ln w="57150">
            <a:solidFill>
              <a:srgbClr val="7030A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Autumn 1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L’heure – Time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can tell the time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can ask the time in French.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I can name different times of the day (2).</a:t>
            </a:r>
          </a:p>
          <a:p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118717" y="3662791"/>
            <a:ext cx="3062763" cy="2195422"/>
          </a:xfrm>
          <a:prstGeom prst="roundRect">
            <a:avLst/>
          </a:prstGeom>
          <a:solidFill>
            <a:srgbClr val="CC7AFA"/>
          </a:solidFill>
          <a:ln w="57150">
            <a:solidFill>
              <a:srgbClr val="7030A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 panose="020F0502020204030204"/>
              </a:rPr>
              <a:t>Autumn 2</a:t>
            </a:r>
          </a:p>
          <a:p>
            <a:pPr algn="ctr"/>
            <a:r>
              <a:rPr lang="en-GB" sz="1000" b="1" u="sng" dirty="0">
                <a:solidFill>
                  <a:srgbClr val="000000"/>
                </a:solidFill>
                <a:latin typeface="Comic Sans MS"/>
                <a:cs typeface="Calibri" panose="020F0502020204030204"/>
              </a:rPr>
              <a:t>Ma description – My description</a:t>
            </a:r>
          </a:p>
          <a:p>
            <a:pPr algn="ctr"/>
            <a:endParaRPr lang="en-GB" sz="1000" b="1" u="sng" dirty="0">
              <a:solidFill>
                <a:srgbClr val="000000"/>
              </a:solidFill>
              <a:latin typeface="Comic Sans MS"/>
              <a:cs typeface="Calibri" panose="020F0502020204030204"/>
            </a:endParaRP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 panose="020F0502020204030204"/>
              </a:rPr>
              <a:t>I can describe myself physically.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 panose="020F0502020204030204"/>
              </a:rPr>
              <a:t>I can describe my personality.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rgbClr val="000000"/>
                </a:solidFill>
                <a:latin typeface="Comic Sans MS"/>
                <a:cs typeface="Calibri" panose="020F0502020204030204"/>
              </a:rPr>
              <a:t>I can describe someone else.</a:t>
            </a: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 panose="020F0502020204030204"/>
            </a:endParaRPr>
          </a:p>
          <a:p>
            <a:pPr marL="171450" indent="-171450">
              <a:buFontTx/>
              <a:buChar char="-"/>
            </a:pPr>
            <a:endParaRPr lang="en-GB" sz="1000" dirty="0">
              <a:solidFill>
                <a:srgbClr val="000000"/>
              </a:solidFill>
              <a:latin typeface="Comic Sans MS"/>
              <a:cs typeface="Calibri" panose="020F0502020204030204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 panose="020F0502020204030204"/>
            </a:endParaRPr>
          </a:p>
          <a:p>
            <a:endParaRPr lang="en-GB" sz="1000" dirty="0">
              <a:solidFill>
                <a:srgbClr val="000000"/>
              </a:solidFill>
              <a:latin typeface="Comic Sans MS"/>
              <a:cs typeface="Calibri" panose="020F0502020204030204"/>
            </a:endParaRPr>
          </a:p>
        </p:txBody>
      </p:sp>
      <p:pic>
        <p:nvPicPr>
          <p:cNvPr id="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BAE0027-EF95-47BD-B4F7-03DF1ED79B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9" y="1696711"/>
            <a:ext cx="1620984" cy="11208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D1C2BE-F49B-401E-AD31-8A0D697D9415}"/>
              </a:ext>
            </a:extLst>
          </p:cNvPr>
          <p:cNvSpPr txBox="1"/>
          <p:nvPr/>
        </p:nvSpPr>
        <p:spPr>
          <a:xfrm rot="-780000">
            <a:off x="3720362" y="1820457"/>
            <a:ext cx="922146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Intonate in the right place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D727E-683B-40D0-B06A-16C48FE9AB5D}"/>
              </a:ext>
            </a:extLst>
          </p:cNvPr>
          <p:cNvSpPr txBox="1"/>
          <p:nvPr/>
        </p:nvSpPr>
        <p:spPr>
          <a:xfrm rot="-840000">
            <a:off x="5368223" y="1727440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latin typeface="Comic Sans MS" panose="030F0702030302020204" pitchFamily="66" charset="0"/>
              </a:rPr>
              <a:t>Translate French to English </a:t>
            </a:r>
          </a:p>
        </p:txBody>
      </p:sp>
      <p:pic>
        <p:nvPicPr>
          <p:cNvPr id="42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5207FECE-830A-48C0-8A89-E151414C60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08869" y="2803765"/>
            <a:ext cx="1477212" cy="1120825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E1B21DF-4538-4C0F-93CC-9D87808E3163}"/>
              </a:ext>
            </a:extLst>
          </p:cNvPr>
          <p:cNvSpPr txBox="1"/>
          <p:nvPr/>
        </p:nvSpPr>
        <p:spPr>
          <a:xfrm rot="-840000">
            <a:off x="3757958" y="2920760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Translate English to French </a:t>
            </a:r>
            <a:endParaRPr lang="en-GB" sz="1000">
              <a:latin typeface="Comic Sans MS" panose="030F0702030302020204" pitchFamily="66" charset="0"/>
            </a:endParaRPr>
          </a:p>
        </p:txBody>
      </p:sp>
      <p:pic>
        <p:nvPicPr>
          <p:cNvPr id="4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D85BAF27-089E-4832-B31B-8BB329111D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365736" y="3824558"/>
            <a:ext cx="1477212" cy="1120825"/>
          </a:xfrm>
          <a:prstGeom prst="rect">
            <a:avLst/>
          </a:prstGeom>
        </p:spPr>
      </p:pic>
      <p:pic>
        <p:nvPicPr>
          <p:cNvPr id="51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44029A6-769A-4D72-8ECA-3D5DC66D29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19" y="2674369"/>
            <a:ext cx="1477212" cy="1120825"/>
          </a:xfrm>
          <a:prstGeom prst="rect">
            <a:avLst/>
          </a:prstGeom>
        </p:spPr>
      </p:pic>
      <p:pic>
        <p:nvPicPr>
          <p:cNvPr id="53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A0A056F-868A-4206-BC1E-FF7352C20E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3709539"/>
            <a:ext cx="1549098" cy="1163957"/>
          </a:xfrm>
          <a:prstGeom prst="rect">
            <a:avLst/>
          </a:prstGeom>
        </p:spPr>
      </p:pic>
      <p:pic>
        <p:nvPicPr>
          <p:cNvPr id="55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EBB35FC-2FE4-40F0-9EA7-03067D42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4" y="4816596"/>
            <a:ext cx="1477212" cy="1120825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ED1A8A6D-493B-44BA-9DF1-8B7BA0700B8F}"/>
              </a:ext>
            </a:extLst>
          </p:cNvPr>
          <p:cNvSpPr txBox="1"/>
          <p:nvPr/>
        </p:nvSpPr>
        <p:spPr>
          <a:xfrm rot="-840000">
            <a:off x="3772336" y="4996156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Pronounce it </a:t>
            </a:r>
            <a:endParaRPr lang="en-US" sz="1000"/>
          </a:p>
        </p:txBody>
      </p:sp>
      <p:pic>
        <p:nvPicPr>
          <p:cNvPr id="57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A77FDE45-CEC5-4A86-A80E-A12FC780C6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4990378" y="4687199"/>
            <a:ext cx="1549098" cy="120708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56B48C1-B454-49E4-9FC1-3DC75BE96DCE}"/>
              </a:ext>
            </a:extLst>
          </p:cNvPr>
          <p:cNvSpPr txBox="1"/>
          <p:nvPr/>
        </p:nvSpPr>
        <p:spPr>
          <a:xfrm rot="-840000">
            <a:off x="5538331" y="3899116"/>
            <a:ext cx="533959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Say it</a:t>
            </a:r>
            <a:endParaRPr lang="en-US" sz="1000"/>
          </a:p>
        </p:txBody>
      </p:sp>
      <p:pic>
        <p:nvPicPr>
          <p:cNvPr id="4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86D63F6-34AE-4FAB-9AF8-232B6B9B5A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91020" y="1596068"/>
            <a:ext cx="1477212" cy="1120825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D8FD65A-A648-41E4-8666-F5CCB638B38A}"/>
              </a:ext>
            </a:extLst>
          </p:cNvPr>
          <p:cNvSpPr txBox="1"/>
          <p:nvPr/>
        </p:nvSpPr>
        <p:spPr>
          <a:xfrm rot="-840000">
            <a:off x="5560231" y="288622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Share it </a:t>
            </a:r>
            <a:endParaRPr lang="en-US" sz="100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0FECD10-10DD-449C-872F-0D3F309BD03D}"/>
              </a:ext>
            </a:extLst>
          </p:cNvPr>
          <p:cNvSpPr txBox="1"/>
          <p:nvPr/>
        </p:nvSpPr>
        <p:spPr>
          <a:xfrm rot="-840000">
            <a:off x="3671694" y="3941554"/>
            <a:ext cx="907770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Masculine, feminine and neuter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CC5818-A8A0-4852-837F-D1DF3BD4D515}"/>
              </a:ext>
            </a:extLst>
          </p:cNvPr>
          <p:cNvSpPr txBox="1"/>
          <p:nvPr/>
        </p:nvSpPr>
        <p:spPr>
          <a:xfrm rot="-840000">
            <a:off x="5409445" y="1722122"/>
            <a:ext cx="922147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 dirty="0">
                <a:latin typeface="Comic Sans MS"/>
              </a:rPr>
              <a:t>Translate French to English</a:t>
            </a:r>
            <a:endParaRPr lang="en-GB" sz="1000" dirty="0">
              <a:latin typeface="Comic Sans MS"/>
              <a:ea typeface="+mn-lt"/>
              <a:cs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62525" y="952079"/>
            <a:ext cx="824298" cy="642553"/>
          </a:xfrm>
          <a:prstGeom prst="rect">
            <a:avLst/>
          </a:prstGeom>
          <a:solidFill>
            <a:srgbClr val="CC7AFA"/>
          </a:solidFill>
          <a:ln w="57150">
            <a:solidFill>
              <a:srgbClr val="7030A0"/>
            </a:solidFill>
            <a:prstDash val="sysDot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>
                    <a:lumMod val="95000"/>
                  </a:schemeClr>
                </a:solidFill>
                <a:latin typeface="Comic Sans MS"/>
              </a:rPr>
              <a:t>Y6</a:t>
            </a:r>
            <a:endParaRPr lang="en-GB" sz="3200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733DBA0-19E1-48FA-AE12-634AAD6E57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3437623" y="5823010"/>
            <a:ext cx="1549099" cy="962675"/>
          </a:xfrm>
          <a:prstGeom prst="rect">
            <a:avLst/>
          </a:prstGeom>
        </p:spPr>
      </p:pic>
      <p:pic>
        <p:nvPicPr>
          <p:cNvPr id="60" name="Picture 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12C16F9C-75C2-4C75-972D-E145A750E2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1" t="2907" r="2631" b="-1163"/>
          <a:stretch/>
        </p:blipFill>
        <p:spPr>
          <a:xfrm>
            <a:off x="5047886" y="5823009"/>
            <a:ext cx="1477213" cy="96267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DEA64F90-5BC3-4CC6-AEB3-8A8DB41D46DB}"/>
              </a:ext>
            </a:extLst>
          </p:cNvPr>
          <p:cNvSpPr txBox="1"/>
          <p:nvPr/>
        </p:nvSpPr>
        <p:spPr>
          <a:xfrm rot="-840000">
            <a:off x="3757958" y="6016950"/>
            <a:ext cx="907770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Singular and plural</a:t>
            </a:r>
            <a:endParaRPr lang="en-US" sz="100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79F5A3-4B2E-47B7-8DFA-9EECE167F9EE}"/>
              </a:ext>
            </a:extLst>
          </p:cNvPr>
          <p:cNvSpPr txBox="1"/>
          <p:nvPr/>
        </p:nvSpPr>
        <p:spPr>
          <a:xfrm rot="-840000">
            <a:off x="5261740" y="4832663"/>
            <a:ext cx="1065921" cy="553998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French grammar and punctuation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2A28854-D3B5-47F3-ACFD-0D36C1CD78E9}"/>
              </a:ext>
            </a:extLst>
          </p:cNvPr>
          <p:cNvSpPr txBox="1"/>
          <p:nvPr/>
        </p:nvSpPr>
        <p:spPr>
          <a:xfrm rot="-840000">
            <a:off x="5503636" y="5984816"/>
            <a:ext cx="634601" cy="4001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t">
            <a:spAutoFit/>
          </a:bodyPr>
          <a:lstStyle/>
          <a:p>
            <a:pPr algn="ctr"/>
            <a:r>
              <a:rPr lang="en-GB" sz="1000">
                <a:latin typeface="Comic Sans MS"/>
              </a:rPr>
              <a:t>Write it</a:t>
            </a:r>
            <a:endParaRPr lang="en-US" sz="1000"/>
          </a:p>
        </p:txBody>
      </p:sp>
      <p:pic>
        <p:nvPicPr>
          <p:cNvPr id="71" name="Picture 2" descr="SCAL SVG Speech Bubb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8557">
            <a:off x="6971052" y="4449348"/>
            <a:ext cx="446082" cy="45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ompass ">
            <a:extLst>
              <a:ext uri="{FF2B5EF4-FFF2-40B4-BE49-F238E27FC236}">
                <a16:creationId xmlns:a16="http://schemas.microsoft.com/office/drawing/2014/main" id="{1FCF5DBE-55DE-12A9-C5F9-6B2A3FE44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057" y="4363034"/>
            <a:ext cx="497762" cy="49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 descr="Clock with solid fill">
            <a:extLst>
              <a:ext uri="{FF2B5EF4-FFF2-40B4-BE49-F238E27FC236}">
                <a16:creationId xmlns:a16="http://schemas.microsoft.com/office/drawing/2014/main" id="{A6AAA605-6703-0A10-2E82-C118F1F482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8756" y="195806"/>
            <a:ext cx="618010" cy="618010"/>
          </a:xfrm>
          <a:prstGeom prst="rect">
            <a:avLst/>
          </a:prstGeom>
        </p:spPr>
      </p:pic>
      <p:pic>
        <p:nvPicPr>
          <p:cNvPr id="9" name="Graphic 8" descr="Group success with solid fill">
            <a:extLst>
              <a:ext uri="{FF2B5EF4-FFF2-40B4-BE49-F238E27FC236}">
                <a16:creationId xmlns:a16="http://schemas.microsoft.com/office/drawing/2014/main" id="{176CB8B7-A39A-6F49-09AB-1F69398398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94559" y="3576335"/>
            <a:ext cx="838193" cy="838193"/>
          </a:xfrm>
          <a:prstGeom prst="rect">
            <a:avLst/>
          </a:prstGeom>
        </p:spPr>
      </p:pic>
      <p:pic>
        <p:nvPicPr>
          <p:cNvPr id="11" name="Graphic 10" descr="Clothes hanger with solid fill">
            <a:extLst>
              <a:ext uri="{FF2B5EF4-FFF2-40B4-BE49-F238E27FC236}">
                <a16:creationId xmlns:a16="http://schemas.microsoft.com/office/drawing/2014/main" id="{EE214B30-26E9-CA78-E613-FBACE31770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16859" y="1249508"/>
            <a:ext cx="642553" cy="642553"/>
          </a:xfrm>
          <a:prstGeom prst="rect">
            <a:avLst/>
          </a:prstGeom>
        </p:spPr>
      </p:pic>
      <p:pic>
        <p:nvPicPr>
          <p:cNvPr id="14" name="Graphic 13" descr="Thought bubble outline">
            <a:extLst>
              <a:ext uri="{FF2B5EF4-FFF2-40B4-BE49-F238E27FC236}">
                <a16:creationId xmlns:a16="http://schemas.microsoft.com/office/drawing/2014/main" id="{46BFA0DE-D396-D0FA-6016-F4AAC35B88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85055" y="473410"/>
            <a:ext cx="457200" cy="457200"/>
          </a:xfrm>
          <a:prstGeom prst="rect">
            <a:avLst/>
          </a:prstGeom>
        </p:spPr>
      </p:pic>
      <p:pic>
        <p:nvPicPr>
          <p:cNvPr id="15" name="Graphic 14" descr="Thought bubble outline">
            <a:extLst>
              <a:ext uri="{FF2B5EF4-FFF2-40B4-BE49-F238E27FC236}">
                <a16:creationId xmlns:a16="http://schemas.microsoft.com/office/drawing/2014/main" id="{F906AC27-D986-9052-30C6-ED0881EB47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275597" y="1495237"/>
            <a:ext cx="457200" cy="457200"/>
          </a:xfrm>
          <a:prstGeom prst="rect">
            <a:avLst/>
          </a:prstGeom>
        </p:spPr>
      </p:pic>
      <p:pic>
        <p:nvPicPr>
          <p:cNvPr id="17" name="Graphic 16" descr="Grinning face outline with solid fill">
            <a:extLst>
              <a:ext uri="{FF2B5EF4-FFF2-40B4-BE49-F238E27FC236}">
                <a16:creationId xmlns:a16="http://schemas.microsoft.com/office/drawing/2014/main" id="{108B9240-DC7A-28F8-9B78-A6D64EC42B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58181" y="3753337"/>
            <a:ext cx="604535" cy="60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63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131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413870-b1c4-4507-beb1-72e4ad69c4de" xsi:nil="true"/>
    <lcf76f155ced4ddcb4097134ff3c332f xmlns="eb2d6885-4e40-4649-8aa9-403d372dbb5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BBC6A4E33264EA3E14F7D26EFD616" ma:contentTypeVersion="16" ma:contentTypeDescription="Create a new document." ma:contentTypeScope="" ma:versionID="eedd108ec7dcceb9d3abd58d5303c74c">
  <xsd:schema xmlns:xsd="http://www.w3.org/2001/XMLSchema" xmlns:xs="http://www.w3.org/2001/XMLSchema" xmlns:p="http://schemas.microsoft.com/office/2006/metadata/properties" xmlns:ns2="86413870-b1c4-4507-beb1-72e4ad69c4de" xmlns:ns3="eb2d6885-4e40-4649-8aa9-403d372dbb5d" targetNamespace="http://schemas.microsoft.com/office/2006/metadata/properties" ma:root="true" ma:fieldsID="b0469d37288646b445ed695dbad34417" ns2:_="" ns3:_="">
    <xsd:import namespace="86413870-b1c4-4507-beb1-72e4ad69c4de"/>
    <xsd:import namespace="eb2d6885-4e40-4649-8aa9-403d372dbb5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13870-b1c4-4507-beb1-72e4ad69c4d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4ca529c-5116-4f53-a625-6a50313897be}" ma:internalName="TaxCatchAll" ma:showField="CatchAllData" ma:web="86413870-b1c4-4507-beb1-72e4ad69c4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2d6885-4e40-4649-8aa9-403d372dbb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1934a2f0-0ab2-4ec5-9c23-04c3eed7d1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38DC55-E625-4D31-8EA3-6F05E5B399E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eb2d6885-4e40-4649-8aa9-403d372dbb5d"/>
    <ds:schemaRef ds:uri="86413870-b1c4-4507-beb1-72e4ad69c4d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67021CE-4FD8-4E01-B3F3-95AEE99A30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AA8E2E-C8EF-49CF-815B-4D00354A73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413870-b1c4-4507-beb1-72e4ad69c4de"/>
    <ds:schemaRef ds:uri="eb2d6885-4e40-4649-8aa9-403d372dbb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1335</TotalTime>
  <Words>997</Words>
  <Application>Microsoft Office PowerPoint</Application>
  <PresentationFormat>A4 Paper (210x297 mm)</PresentationFormat>
  <Paragraphs>210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CURTIS</dc:creator>
  <cp:lastModifiedBy>Miss E Postel</cp:lastModifiedBy>
  <cp:revision>1441</cp:revision>
  <cp:lastPrinted>2020-05-15T13:45:08Z</cp:lastPrinted>
  <dcterms:created xsi:type="dcterms:W3CDTF">2012-11-05T22:40:21Z</dcterms:created>
  <dcterms:modified xsi:type="dcterms:W3CDTF">2026-06-02T16:04:07Z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0x010100348BBC6A4E33264EA3E14F7D26EFD616</vt:lpwstr>
  </property>
  <property fmtid="{D5CDD505-2E9C-101B-9397-08002B2CF9AE}" pid="3" name="Order">
    <vt:r8>4800</vt:r8>
  </property>
  <property fmtid="{D5CDD505-2E9C-101B-9397-08002B2CF9AE}" pid="4" name="MediaServiceImageTags">
    <vt:lpwstr/>
  </property>
</Properties>
</file>